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705" r:id="rId3"/>
    <p:sldId id="703" r:id="rId4"/>
    <p:sldId id="264" r:id="rId5"/>
    <p:sldId id="704" r:id="rId6"/>
    <p:sldId id="706" r:id="rId7"/>
    <p:sldId id="256" r:id="rId8"/>
    <p:sldId id="708" r:id="rId9"/>
    <p:sldId id="966" r:id="rId10"/>
    <p:sldId id="709" r:id="rId11"/>
    <p:sldId id="270" r:id="rId12"/>
    <p:sldId id="710" r:id="rId13"/>
    <p:sldId id="711" r:id="rId14"/>
    <p:sldId id="712" r:id="rId15"/>
    <p:sldId id="274" r:id="rId16"/>
    <p:sldId id="968" r:id="rId17"/>
    <p:sldId id="715" r:id="rId18"/>
    <p:sldId id="713" r:id="rId19"/>
    <p:sldId id="714" r:id="rId20"/>
    <p:sldId id="353" r:id="rId21"/>
    <p:sldId id="701" r:id="rId22"/>
    <p:sldId id="965" r:id="rId23"/>
  </p:sldIdLst>
  <p:sldSz cx="9144000" cy="6858000" type="screen4x3"/>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42" y="36"/>
      </p:cViewPr>
      <p:guideLst>
        <p:guide orient="horz" pos="2160"/>
        <p:guide pos="2880"/>
      </p:guideLst>
    </p:cSldViewPr>
  </p:slideViewPr>
  <p:notesTextViewPr>
    <p:cViewPr>
      <p:scale>
        <a:sx n="100" d="100"/>
        <a:sy n="100" d="100"/>
      </p:scale>
      <p:origin x="0" y="0"/>
    </p:cViewPr>
  </p:notesTextViewPr>
  <p:sorterViewPr>
    <p:cViewPr>
      <p:scale>
        <a:sx n="1" d="2"/>
        <a:sy n="1" d="2"/>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EC4A07-FF54-481B-8D4C-1D36CFEBE7A5}" type="datetimeFigureOut">
              <a:rPr lang="en-US" smtClean="0"/>
              <a:pPr/>
              <a:t>12/16/2021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AC5F82-266D-4ABE-8621-4EB761B351F6}" type="slidenum">
              <a:rPr lang="en-US" smtClean="0"/>
              <a:pPr/>
              <a:t>‹#›</a:t>
            </a:fld>
            <a:endParaRPr lang="en-US" dirty="0"/>
          </a:p>
        </p:txBody>
      </p:sp>
    </p:spTree>
    <p:extLst>
      <p:ext uri="{BB962C8B-B14F-4D97-AF65-F5344CB8AC3E}">
        <p14:creationId xmlns:p14="http://schemas.microsoft.com/office/powerpoint/2010/main" val="236393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0A34ED-8FA2-4A1E-A503-3FEE8D85ECAC}" type="slidenum">
              <a:rPr lang="en-US" smtClean="0"/>
              <a:pPr/>
              <a:t>20</a:t>
            </a:fld>
            <a:endParaRPr lang="en-US" dirty="0"/>
          </a:p>
        </p:txBody>
      </p:sp>
    </p:spTree>
    <p:extLst>
      <p:ext uri="{BB962C8B-B14F-4D97-AF65-F5344CB8AC3E}">
        <p14:creationId xmlns:p14="http://schemas.microsoft.com/office/powerpoint/2010/main" val="558426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Risk Finance Business.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atin typeface="Franklin Gothic Medium Cond" pitchFamily="34" charset="0"/>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Risk Finance Business.jpg"/>
          <p:cNvPicPr>
            <a:picLocks noChangeAspect="1"/>
          </p:cNvPicPr>
          <p:nvPr userDrawn="1"/>
        </p:nvPicPr>
        <p:blipFill>
          <a:blip r:embed="rId2"/>
          <a:stretch>
            <a:fillRect/>
          </a:stretch>
        </p:blipFill>
        <p:spPr>
          <a:xfrm>
            <a:off x="0" y="0"/>
            <a:ext cx="9144000" cy="6858000"/>
          </a:xfrm>
          <a:prstGeom prst="rect">
            <a:avLst/>
          </a:prstGeom>
          <a:noFill/>
          <a:ln>
            <a:noFill/>
          </a:ln>
        </p:spPr>
      </p:pic>
      <p:sp>
        <p:nvSpPr>
          <p:cNvPr id="8" name="Rectangle 7"/>
          <p:cNvSpPr/>
          <p:nvPr userDrawn="1"/>
        </p:nvSpPr>
        <p:spPr>
          <a:xfrm>
            <a:off x="381000" y="2819400"/>
            <a:ext cx="8382000" cy="3200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1421E2-1974-4728-92D2-B6F42F710052}" type="datetimeFigureOut">
              <a:rPr lang="en-US" smtClean="0"/>
              <a:pPr/>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61716A-568E-482E-B67E-3ACC4D17975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421E2-1974-4728-92D2-B6F42F710052}" type="datetimeFigureOut">
              <a:rPr lang="en-US" smtClean="0"/>
              <a:pPr/>
              <a:t>12/16/2021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61716A-568E-482E-B67E-3ACC4D179753}" type="slidenum">
              <a:rPr lang="en-US" smtClean="0"/>
              <a:pPr/>
              <a:t>‹#›</a:t>
            </a:fld>
            <a:endParaRPr lang="en-US" dirty="0"/>
          </a:p>
        </p:txBody>
      </p:sp>
      <p:pic>
        <p:nvPicPr>
          <p:cNvPr id="9" name="Picture 8" descr="tb1.jpg"/>
          <p:cNvPicPr>
            <a:picLocks noChangeAspect="1"/>
          </p:cNvPicPr>
          <p:nvPr userDrawn="1"/>
        </p:nvPicPr>
        <p:blipFill>
          <a:blip r:embed="rId13" cstate="email"/>
          <a:stretch>
            <a:fillRect/>
          </a:stretch>
        </p:blipFill>
        <p:spPr>
          <a:xfrm>
            <a:off x="0" y="0"/>
            <a:ext cx="9156192" cy="774192"/>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Franklin Gothic Medium Con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wordsforthewise/lending-clu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entagon 6"/>
          <p:cNvSpPr/>
          <p:nvPr/>
        </p:nvSpPr>
        <p:spPr>
          <a:xfrm>
            <a:off x="0" y="609600"/>
            <a:ext cx="6019800" cy="1676400"/>
          </a:xfrm>
          <a:prstGeom prst="homePlate">
            <a:avLst>
              <a:gd name="adj" fmla="val 34722"/>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04800" y="457200"/>
            <a:ext cx="4953000" cy="1143000"/>
          </a:xfrm>
        </p:spPr>
        <p:txBody>
          <a:bodyPr>
            <a:normAutofit fontScale="90000"/>
          </a:bodyPr>
          <a:lstStyle/>
          <a:p>
            <a:pPr algn="l"/>
            <a:r>
              <a:rPr lang="en-US" dirty="0">
                <a:solidFill>
                  <a:schemeClr val="bg1"/>
                </a:solidFill>
                <a:latin typeface="Franklin Gothic Medium Cond" pitchFamily="34" charset="0"/>
              </a:rPr>
              <a:t>Risk Analysis of Lending Club’s Loan Offerings</a:t>
            </a:r>
          </a:p>
        </p:txBody>
      </p:sp>
      <p:sp>
        <p:nvSpPr>
          <p:cNvPr id="5" name="Subtitle 4"/>
          <p:cNvSpPr>
            <a:spLocks noGrp="1"/>
          </p:cNvSpPr>
          <p:nvPr>
            <p:ph type="subTitle" idx="1"/>
          </p:nvPr>
        </p:nvSpPr>
        <p:spPr>
          <a:xfrm>
            <a:off x="304800" y="1758518"/>
            <a:ext cx="5029200" cy="990600"/>
          </a:xfrm>
        </p:spPr>
        <p:txBody>
          <a:bodyPr>
            <a:normAutofit/>
          </a:bodyPr>
          <a:lstStyle/>
          <a:p>
            <a:pPr algn="l"/>
            <a:r>
              <a:rPr lang="en-US" dirty="0">
                <a:solidFill>
                  <a:schemeClr val="bg1"/>
                </a:solidFill>
              </a:rPr>
              <a:t>James Rogers</a:t>
            </a:r>
          </a:p>
          <a:p>
            <a:pPr algn="l"/>
            <a:r>
              <a:rPr lang="en-US" dirty="0"/>
              <a:t>Risk Analyst, Lending Club Corporation</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3200" dirty="0"/>
              <a:t>Exploratory Data Analysis – Data Wrangling</a:t>
            </a:r>
            <a:br>
              <a:rPr lang="en-US" sz="3200" dirty="0"/>
            </a:br>
            <a:endParaRPr lang="en-US" sz="3200" dirty="0"/>
          </a:p>
        </p:txBody>
      </p:sp>
      <p:pic>
        <p:nvPicPr>
          <p:cNvPr id="9" name="Picture 8">
            <a:extLst>
              <a:ext uri="{FF2B5EF4-FFF2-40B4-BE49-F238E27FC236}">
                <a16:creationId xmlns:a16="http://schemas.microsoft.com/office/drawing/2014/main" id="{D2031DA1-A442-41A1-90DA-9D83651DC4FB}"/>
              </a:ext>
            </a:extLst>
          </p:cNvPr>
          <p:cNvPicPr>
            <a:picLocks noChangeAspect="1"/>
          </p:cNvPicPr>
          <p:nvPr/>
        </p:nvPicPr>
        <p:blipFill>
          <a:blip r:embed="rId2"/>
          <a:stretch>
            <a:fillRect/>
          </a:stretch>
        </p:blipFill>
        <p:spPr>
          <a:xfrm>
            <a:off x="457200" y="3657600"/>
            <a:ext cx="8229600" cy="2421339"/>
          </a:xfrm>
          <a:prstGeom prst="rect">
            <a:avLst/>
          </a:prstGeom>
        </p:spPr>
      </p:pic>
      <p:pic>
        <p:nvPicPr>
          <p:cNvPr id="21" name="Content Placeholder 20">
            <a:extLst>
              <a:ext uri="{FF2B5EF4-FFF2-40B4-BE49-F238E27FC236}">
                <a16:creationId xmlns:a16="http://schemas.microsoft.com/office/drawing/2014/main" id="{F2EEDFE5-0B10-4461-93B1-EB87C60369FE}"/>
              </a:ext>
            </a:extLst>
          </p:cNvPr>
          <p:cNvPicPr>
            <a:picLocks noGrp="1" noChangeAspect="1"/>
          </p:cNvPicPr>
          <p:nvPr>
            <p:ph idx="1"/>
          </p:nvPr>
        </p:nvPicPr>
        <p:blipFill>
          <a:blip r:embed="rId3"/>
          <a:stretch>
            <a:fillRect/>
          </a:stretch>
        </p:blipFill>
        <p:spPr>
          <a:xfrm>
            <a:off x="304800" y="1752600"/>
            <a:ext cx="8229600" cy="1276690"/>
          </a:xfrm>
        </p:spPr>
      </p:pic>
    </p:spTree>
    <p:extLst>
      <p:ext uri="{BB962C8B-B14F-4D97-AF65-F5344CB8AC3E}">
        <p14:creationId xmlns:p14="http://schemas.microsoft.com/office/powerpoint/2010/main" val="1784501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EC6B-6467-4C08-B60D-CEBE025BB6AE}"/>
              </a:ext>
            </a:extLst>
          </p:cNvPr>
          <p:cNvSpPr>
            <a:spLocks noGrp="1"/>
          </p:cNvSpPr>
          <p:nvPr>
            <p:ph type="title"/>
          </p:nvPr>
        </p:nvSpPr>
        <p:spPr>
          <a:xfrm>
            <a:off x="457200" y="1066800"/>
            <a:ext cx="8382000" cy="304800"/>
          </a:xfrm>
        </p:spPr>
        <p:txBody>
          <a:bodyPr>
            <a:normAutofit fontScale="90000"/>
          </a:bodyPr>
          <a:lstStyle/>
          <a:p>
            <a:r>
              <a:rPr lang="en-US" dirty="0"/>
              <a:t>Exploratory Data Analysis – Descriptive Statistics</a:t>
            </a:r>
            <a:br>
              <a:rPr lang="en-US" dirty="0"/>
            </a:br>
            <a:endParaRPr lang="en-US" dirty="0"/>
          </a:p>
        </p:txBody>
      </p:sp>
      <p:pic>
        <p:nvPicPr>
          <p:cNvPr id="10" name="Content Placeholder 9">
            <a:extLst>
              <a:ext uri="{FF2B5EF4-FFF2-40B4-BE49-F238E27FC236}">
                <a16:creationId xmlns:a16="http://schemas.microsoft.com/office/drawing/2014/main" id="{03566223-ABE7-40AC-AB32-A23B8AA7F145}"/>
              </a:ext>
            </a:extLst>
          </p:cNvPr>
          <p:cNvPicPr>
            <a:picLocks noGrp="1" noChangeAspect="1"/>
          </p:cNvPicPr>
          <p:nvPr>
            <p:ph idx="1"/>
          </p:nvPr>
        </p:nvPicPr>
        <p:blipFill>
          <a:blip r:embed="rId2"/>
          <a:stretch>
            <a:fillRect/>
          </a:stretch>
        </p:blipFill>
        <p:spPr>
          <a:xfrm>
            <a:off x="304800" y="1371600"/>
            <a:ext cx="8229600" cy="2541927"/>
          </a:xfrm>
        </p:spPr>
      </p:pic>
      <p:pic>
        <p:nvPicPr>
          <p:cNvPr id="14" name="Picture 13">
            <a:extLst>
              <a:ext uri="{FF2B5EF4-FFF2-40B4-BE49-F238E27FC236}">
                <a16:creationId xmlns:a16="http://schemas.microsoft.com/office/drawing/2014/main" id="{337C37A6-D6D6-481A-BAA8-96C1C5A3C6D3}"/>
              </a:ext>
            </a:extLst>
          </p:cNvPr>
          <p:cNvPicPr>
            <a:picLocks noChangeAspect="1"/>
          </p:cNvPicPr>
          <p:nvPr/>
        </p:nvPicPr>
        <p:blipFill>
          <a:blip r:embed="rId3"/>
          <a:stretch>
            <a:fillRect/>
          </a:stretch>
        </p:blipFill>
        <p:spPr>
          <a:xfrm>
            <a:off x="304800" y="3913527"/>
            <a:ext cx="8229600" cy="2370909"/>
          </a:xfrm>
          <a:prstGeom prst="rect">
            <a:avLst/>
          </a:prstGeom>
        </p:spPr>
      </p:pic>
    </p:spTree>
    <p:extLst>
      <p:ext uri="{BB962C8B-B14F-4D97-AF65-F5344CB8AC3E}">
        <p14:creationId xmlns:p14="http://schemas.microsoft.com/office/powerpoint/2010/main" val="196804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2800" dirty="0"/>
              <a:t>Data Snapshot - Loan approvals from 2015 to 2016</a:t>
            </a:r>
            <a:br>
              <a:rPr lang="en-US" sz="2800" dirty="0"/>
            </a:br>
            <a:endParaRPr lang="en-US" sz="2800" dirty="0"/>
          </a:p>
        </p:txBody>
      </p:sp>
      <p:pic>
        <p:nvPicPr>
          <p:cNvPr id="7" name="Content Placeholder 6">
            <a:extLst>
              <a:ext uri="{FF2B5EF4-FFF2-40B4-BE49-F238E27FC236}">
                <a16:creationId xmlns:a16="http://schemas.microsoft.com/office/drawing/2014/main" id="{D3F52820-C63C-4691-B25F-98E916DDC49D}"/>
              </a:ext>
            </a:extLst>
          </p:cNvPr>
          <p:cNvPicPr>
            <a:picLocks noGrp="1" noChangeAspect="1"/>
          </p:cNvPicPr>
          <p:nvPr>
            <p:ph idx="1"/>
          </p:nvPr>
        </p:nvPicPr>
        <p:blipFill>
          <a:blip r:embed="rId2"/>
          <a:stretch>
            <a:fillRect/>
          </a:stretch>
        </p:blipFill>
        <p:spPr>
          <a:xfrm>
            <a:off x="620629" y="1600200"/>
            <a:ext cx="7902742" cy="4525963"/>
          </a:xfrm>
        </p:spPr>
      </p:pic>
    </p:spTree>
    <p:extLst>
      <p:ext uri="{BB962C8B-B14F-4D97-AF65-F5344CB8AC3E}">
        <p14:creationId xmlns:p14="http://schemas.microsoft.com/office/powerpoint/2010/main" val="5370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2400" dirty="0"/>
              <a:t>Possible Opportunity for Increased Productivity – FICO Risk Score</a:t>
            </a:r>
            <a:br>
              <a:rPr lang="en-US" sz="2400" dirty="0"/>
            </a:br>
            <a:endParaRPr lang="en-US" sz="2400" dirty="0"/>
          </a:p>
        </p:txBody>
      </p:sp>
      <p:pic>
        <p:nvPicPr>
          <p:cNvPr id="6" name="Content Placeholder 5">
            <a:extLst>
              <a:ext uri="{FF2B5EF4-FFF2-40B4-BE49-F238E27FC236}">
                <a16:creationId xmlns:a16="http://schemas.microsoft.com/office/drawing/2014/main" id="{0FFEB228-CBEC-41E7-AE67-016A5B1A75C5}"/>
              </a:ext>
            </a:extLst>
          </p:cNvPr>
          <p:cNvPicPr>
            <a:picLocks noGrp="1" noChangeAspect="1"/>
          </p:cNvPicPr>
          <p:nvPr>
            <p:ph idx="1"/>
          </p:nvPr>
        </p:nvPicPr>
        <p:blipFill>
          <a:blip r:embed="rId2"/>
          <a:stretch>
            <a:fillRect/>
          </a:stretch>
        </p:blipFill>
        <p:spPr>
          <a:xfrm>
            <a:off x="1066800" y="1524000"/>
            <a:ext cx="6857999" cy="4648200"/>
          </a:xfrm>
        </p:spPr>
      </p:pic>
    </p:spTree>
    <p:extLst>
      <p:ext uri="{BB962C8B-B14F-4D97-AF65-F5344CB8AC3E}">
        <p14:creationId xmlns:p14="http://schemas.microsoft.com/office/powerpoint/2010/main" val="2923450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2400" dirty="0"/>
              <a:t>Possible Opportunity for Increased Productivity – FICO Risk Score</a:t>
            </a:r>
            <a:br>
              <a:rPr lang="en-US" sz="2400" dirty="0"/>
            </a:br>
            <a:endParaRPr lang="en-US" sz="2400" dirty="0"/>
          </a:p>
        </p:txBody>
      </p:sp>
      <p:pic>
        <p:nvPicPr>
          <p:cNvPr id="6" name="Content Placeholder 5">
            <a:extLst>
              <a:ext uri="{FF2B5EF4-FFF2-40B4-BE49-F238E27FC236}">
                <a16:creationId xmlns:a16="http://schemas.microsoft.com/office/drawing/2014/main" id="{4B893ED0-1422-4540-BEBA-CA3FE25F43E2}"/>
              </a:ext>
            </a:extLst>
          </p:cNvPr>
          <p:cNvPicPr>
            <a:picLocks noGrp="1" noChangeAspect="1"/>
          </p:cNvPicPr>
          <p:nvPr>
            <p:ph idx="1"/>
          </p:nvPr>
        </p:nvPicPr>
        <p:blipFill>
          <a:blip r:embed="rId2"/>
          <a:stretch>
            <a:fillRect/>
          </a:stretch>
        </p:blipFill>
        <p:spPr>
          <a:xfrm>
            <a:off x="762000" y="1676400"/>
            <a:ext cx="7086599" cy="4419600"/>
          </a:xfrm>
        </p:spPr>
      </p:pic>
    </p:spTree>
    <p:extLst>
      <p:ext uri="{BB962C8B-B14F-4D97-AF65-F5344CB8AC3E}">
        <p14:creationId xmlns:p14="http://schemas.microsoft.com/office/powerpoint/2010/main" val="2999739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F2E5-3C7E-4CEF-819E-70A1B7A91A1C}"/>
              </a:ext>
            </a:extLst>
          </p:cNvPr>
          <p:cNvSpPr>
            <a:spLocks noGrp="1"/>
          </p:cNvSpPr>
          <p:nvPr>
            <p:ph type="title"/>
          </p:nvPr>
        </p:nvSpPr>
        <p:spPr>
          <a:xfrm>
            <a:off x="457200" y="1066800"/>
            <a:ext cx="8229600" cy="304800"/>
          </a:xfrm>
        </p:spPr>
        <p:txBody>
          <a:bodyPr>
            <a:noAutofit/>
          </a:bodyPr>
          <a:lstStyle/>
          <a:p>
            <a:r>
              <a:rPr lang="en-US" sz="2400" dirty="0"/>
              <a:t>Possible Opportunity for Increased Productivity – Regional Markets</a:t>
            </a:r>
            <a:br>
              <a:rPr lang="en-US" sz="2400" dirty="0"/>
            </a:br>
            <a:endParaRPr lang="en-US" sz="2400" dirty="0"/>
          </a:p>
        </p:txBody>
      </p:sp>
      <p:pic>
        <p:nvPicPr>
          <p:cNvPr id="7" name="Content Placeholder 6">
            <a:extLst>
              <a:ext uri="{FF2B5EF4-FFF2-40B4-BE49-F238E27FC236}">
                <a16:creationId xmlns:a16="http://schemas.microsoft.com/office/drawing/2014/main" id="{10FA7FA8-F172-4545-BE75-FCFE1710F884}"/>
              </a:ext>
            </a:extLst>
          </p:cNvPr>
          <p:cNvPicPr>
            <a:picLocks noGrp="1" noChangeAspect="1"/>
          </p:cNvPicPr>
          <p:nvPr>
            <p:ph idx="1"/>
          </p:nvPr>
        </p:nvPicPr>
        <p:blipFill>
          <a:blip r:embed="rId2"/>
          <a:stretch>
            <a:fillRect/>
          </a:stretch>
        </p:blipFill>
        <p:spPr>
          <a:xfrm>
            <a:off x="457200" y="1676400"/>
            <a:ext cx="8229600" cy="4343400"/>
          </a:xfrm>
        </p:spPr>
      </p:pic>
    </p:spTree>
    <p:extLst>
      <p:ext uri="{BB962C8B-B14F-4D97-AF65-F5344CB8AC3E}">
        <p14:creationId xmlns:p14="http://schemas.microsoft.com/office/powerpoint/2010/main" val="366609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F2E5-3C7E-4CEF-819E-70A1B7A91A1C}"/>
              </a:ext>
            </a:extLst>
          </p:cNvPr>
          <p:cNvSpPr>
            <a:spLocks noGrp="1"/>
          </p:cNvSpPr>
          <p:nvPr>
            <p:ph type="title"/>
          </p:nvPr>
        </p:nvSpPr>
        <p:spPr>
          <a:xfrm>
            <a:off x="457200" y="1066800"/>
            <a:ext cx="8229600" cy="304800"/>
          </a:xfrm>
        </p:spPr>
        <p:txBody>
          <a:bodyPr>
            <a:noAutofit/>
          </a:bodyPr>
          <a:lstStyle/>
          <a:p>
            <a:r>
              <a:rPr lang="en-US" sz="2400" dirty="0"/>
              <a:t>Possible Opportunity for Increased Productivity – Regional Markets</a:t>
            </a:r>
            <a:br>
              <a:rPr lang="en-US" sz="2400" dirty="0"/>
            </a:br>
            <a:endParaRPr lang="en-US" sz="2400" dirty="0"/>
          </a:p>
        </p:txBody>
      </p:sp>
      <p:pic>
        <p:nvPicPr>
          <p:cNvPr id="9" name="Content Placeholder 8">
            <a:extLst>
              <a:ext uri="{FF2B5EF4-FFF2-40B4-BE49-F238E27FC236}">
                <a16:creationId xmlns:a16="http://schemas.microsoft.com/office/drawing/2014/main" id="{16C4EA63-F66C-426B-A112-A48C2CCA1471}"/>
              </a:ext>
            </a:extLst>
          </p:cNvPr>
          <p:cNvPicPr>
            <a:picLocks noGrp="1" noChangeAspect="1"/>
          </p:cNvPicPr>
          <p:nvPr>
            <p:ph idx="1"/>
          </p:nvPr>
        </p:nvPicPr>
        <p:blipFill>
          <a:blip r:embed="rId2"/>
          <a:stretch>
            <a:fillRect/>
          </a:stretch>
        </p:blipFill>
        <p:spPr>
          <a:xfrm>
            <a:off x="457200" y="1828800"/>
            <a:ext cx="8229600" cy="4419600"/>
          </a:xfrm>
        </p:spPr>
      </p:pic>
    </p:spTree>
    <p:extLst>
      <p:ext uri="{BB962C8B-B14F-4D97-AF65-F5344CB8AC3E}">
        <p14:creationId xmlns:p14="http://schemas.microsoft.com/office/powerpoint/2010/main" val="226601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0DCA-E22A-4320-8AA4-B362F7F20D8B}"/>
              </a:ext>
            </a:extLst>
          </p:cNvPr>
          <p:cNvSpPr>
            <a:spLocks noGrp="1"/>
          </p:cNvSpPr>
          <p:nvPr>
            <p:ph type="title"/>
          </p:nvPr>
        </p:nvSpPr>
        <p:spPr>
          <a:xfrm>
            <a:off x="457200" y="990600"/>
            <a:ext cx="8229600" cy="381000"/>
          </a:xfrm>
        </p:spPr>
        <p:txBody>
          <a:bodyPr>
            <a:normAutofit fontScale="90000"/>
          </a:bodyPr>
          <a:lstStyle/>
          <a:p>
            <a:r>
              <a:rPr lang="en-US" sz="2700" dirty="0"/>
              <a:t>Possible Opportunity for Increased Productivity – Regional Markets</a:t>
            </a:r>
            <a:br>
              <a:rPr lang="en-US" sz="4000" dirty="0"/>
            </a:br>
            <a:endParaRPr lang="en-US" dirty="0"/>
          </a:p>
        </p:txBody>
      </p:sp>
      <p:pic>
        <p:nvPicPr>
          <p:cNvPr id="5" name="Content Placeholder 4">
            <a:extLst>
              <a:ext uri="{FF2B5EF4-FFF2-40B4-BE49-F238E27FC236}">
                <a16:creationId xmlns:a16="http://schemas.microsoft.com/office/drawing/2014/main" id="{34D7AE16-F0E9-46CD-970F-2C7D17C3BB40}"/>
              </a:ext>
            </a:extLst>
          </p:cNvPr>
          <p:cNvPicPr>
            <a:picLocks noGrp="1" noChangeAspect="1"/>
          </p:cNvPicPr>
          <p:nvPr>
            <p:ph idx="1"/>
          </p:nvPr>
        </p:nvPicPr>
        <p:blipFill>
          <a:blip r:embed="rId2"/>
          <a:stretch>
            <a:fillRect/>
          </a:stretch>
        </p:blipFill>
        <p:spPr>
          <a:xfrm>
            <a:off x="457200" y="1828801"/>
            <a:ext cx="8229600" cy="4800600"/>
          </a:xfrm>
        </p:spPr>
      </p:pic>
    </p:spTree>
    <p:extLst>
      <p:ext uri="{BB962C8B-B14F-4D97-AF65-F5344CB8AC3E}">
        <p14:creationId xmlns:p14="http://schemas.microsoft.com/office/powerpoint/2010/main" val="358351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2400" dirty="0"/>
              <a:t>Possible Opportunity for Increased Productivity – Employment Length</a:t>
            </a:r>
            <a:br>
              <a:rPr lang="en-US" sz="2400" dirty="0"/>
            </a:br>
            <a:endParaRPr lang="en-US" sz="2400" dirty="0"/>
          </a:p>
        </p:txBody>
      </p:sp>
      <p:pic>
        <p:nvPicPr>
          <p:cNvPr id="4" name="Content Placeholder 3">
            <a:extLst>
              <a:ext uri="{FF2B5EF4-FFF2-40B4-BE49-F238E27FC236}">
                <a16:creationId xmlns:a16="http://schemas.microsoft.com/office/drawing/2014/main" id="{0A3DBC78-DDA8-4825-9305-804112C3BF14}"/>
              </a:ext>
            </a:extLst>
          </p:cNvPr>
          <p:cNvPicPr>
            <a:picLocks noGrp="1" noChangeAspect="1"/>
          </p:cNvPicPr>
          <p:nvPr>
            <p:ph idx="1"/>
          </p:nvPr>
        </p:nvPicPr>
        <p:blipFill>
          <a:blip r:embed="rId2"/>
          <a:stretch>
            <a:fillRect/>
          </a:stretch>
        </p:blipFill>
        <p:spPr>
          <a:xfrm>
            <a:off x="685801" y="1828800"/>
            <a:ext cx="7467600" cy="4267200"/>
          </a:xfrm>
        </p:spPr>
      </p:pic>
    </p:spTree>
    <p:extLst>
      <p:ext uri="{BB962C8B-B14F-4D97-AF65-F5344CB8AC3E}">
        <p14:creationId xmlns:p14="http://schemas.microsoft.com/office/powerpoint/2010/main" val="965750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1DE1-94E6-472E-8D7A-E8AAA3D47DF2}"/>
              </a:ext>
            </a:extLst>
          </p:cNvPr>
          <p:cNvSpPr>
            <a:spLocks noGrp="1"/>
          </p:cNvSpPr>
          <p:nvPr>
            <p:ph type="title"/>
          </p:nvPr>
        </p:nvSpPr>
        <p:spPr>
          <a:xfrm>
            <a:off x="457200" y="1219200"/>
            <a:ext cx="8229600" cy="152400"/>
          </a:xfrm>
        </p:spPr>
        <p:txBody>
          <a:bodyPr>
            <a:noAutofit/>
          </a:bodyPr>
          <a:lstStyle/>
          <a:p>
            <a:r>
              <a:rPr lang="en-US" sz="2400" dirty="0"/>
              <a:t>Possible Opportunity for Increased Productivity – Employment Length</a:t>
            </a:r>
            <a:br>
              <a:rPr lang="en-US" sz="2400" dirty="0"/>
            </a:br>
            <a:endParaRPr lang="en-US" sz="2400" dirty="0"/>
          </a:p>
        </p:txBody>
      </p:sp>
      <p:pic>
        <p:nvPicPr>
          <p:cNvPr id="8" name="Content Placeholder 7">
            <a:extLst>
              <a:ext uri="{FF2B5EF4-FFF2-40B4-BE49-F238E27FC236}">
                <a16:creationId xmlns:a16="http://schemas.microsoft.com/office/drawing/2014/main" id="{E9BCD514-8DDA-48F1-84C4-3522E23EE2BE}"/>
              </a:ext>
            </a:extLst>
          </p:cNvPr>
          <p:cNvPicPr>
            <a:picLocks noGrp="1" noChangeAspect="1"/>
          </p:cNvPicPr>
          <p:nvPr>
            <p:ph idx="1"/>
          </p:nvPr>
        </p:nvPicPr>
        <p:blipFill>
          <a:blip r:embed="rId2"/>
          <a:stretch>
            <a:fillRect/>
          </a:stretch>
        </p:blipFill>
        <p:spPr>
          <a:xfrm>
            <a:off x="457200" y="1752600"/>
            <a:ext cx="8229600" cy="4648200"/>
          </a:xfrm>
        </p:spPr>
      </p:pic>
    </p:spTree>
    <p:extLst>
      <p:ext uri="{BB962C8B-B14F-4D97-AF65-F5344CB8AC3E}">
        <p14:creationId xmlns:p14="http://schemas.microsoft.com/office/powerpoint/2010/main" val="405856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008" y="780495"/>
            <a:ext cx="8229600" cy="914400"/>
          </a:xfrm>
        </p:spPr>
        <p:txBody>
          <a:bodyPr>
            <a:normAutofit/>
          </a:bodyPr>
          <a:lstStyle/>
          <a:p>
            <a:r>
              <a:rPr lang="en-US" sz="3200" dirty="0"/>
              <a:t>Agenda</a:t>
            </a:r>
          </a:p>
        </p:txBody>
      </p:sp>
      <p:sp>
        <p:nvSpPr>
          <p:cNvPr id="3" name="Content Placeholder 2"/>
          <p:cNvSpPr>
            <a:spLocks noGrp="1"/>
          </p:cNvSpPr>
          <p:nvPr>
            <p:ph idx="1"/>
          </p:nvPr>
        </p:nvSpPr>
        <p:spPr>
          <a:xfrm>
            <a:off x="457200" y="1600200"/>
            <a:ext cx="8229600" cy="4953000"/>
          </a:xfrm>
        </p:spPr>
        <p:txBody>
          <a:bodyPr>
            <a:normAutofit fontScale="77500" lnSpcReduction="20000"/>
          </a:bodyPr>
          <a:lstStyle/>
          <a:p>
            <a:r>
              <a:rPr lang="en-US" dirty="0"/>
              <a:t>What is the Lending Club</a:t>
            </a:r>
          </a:p>
          <a:p>
            <a:r>
              <a:rPr lang="en-US" dirty="0"/>
              <a:t>Purpose</a:t>
            </a:r>
          </a:p>
          <a:p>
            <a:r>
              <a:rPr lang="en-US" dirty="0"/>
              <a:t>Background</a:t>
            </a:r>
          </a:p>
          <a:p>
            <a:r>
              <a:rPr lang="en-US" dirty="0"/>
              <a:t>Dataset Details</a:t>
            </a:r>
          </a:p>
          <a:p>
            <a:r>
              <a:rPr lang="en-US" dirty="0"/>
              <a:t>Exploratory Data Analysis</a:t>
            </a:r>
          </a:p>
          <a:p>
            <a:pPr lvl="1"/>
            <a:r>
              <a:rPr lang="en-US" dirty="0"/>
              <a:t>Journey with Dataset</a:t>
            </a:r>
          </a:p>
          <a:p>
            <a:pPr lvl="1"/>
            <a:r>
              <a:rPr lang="en-US" dirty="0"/>
              <a:t>Data Wrangling</a:t>
            </a:r>
          </a:p>
          <a:p>
            <a:pPr lvl="1"/>
            <a:r>
              <a:rPr lang="en-US" dirty="0"/>
              <a:t>Descriptive Statistics</a:t>
            </a:r>
          </a:p>
          <a:p>
            <a:pPr lvl="1"/>
            <a:r>
              <a:rPr lang="en-US" dirty="0"/>
              <a:t>Data Snapshot</a:t>
            </a:r>
          </a:p>
          <a:p>
            <a:r>
              <a:rPr lang="en-US" dirty="0"/>
              <a:t>Possible Opportunities for Increased Productivity</a:t>
            </a:r>
          </a:p>
          <a:p>
            <a:pPr lvl="1"/>
            <a:r>
              <a:rPr lang="en-US" dirty="0"/>
              <a:t>FICO Risk Score</a:t>
            </a:r>
          </a:p>
          <a:p>
            <a:pPr lvl="1"/>
            <a:r>
              <a:rPr lang="en-US" dirty="0"/>
              <a:t>Regional Markets</a:t>
            </a:r>
          </a:p>
          <a:p>
            <a:pPr lvl="1"/>
            <a:r>
              <a:rPr lang="en-US" dirty="0"/>
              <a:t>Employment Length</a:t>
            </a:r>
          </a:p>
          <a:p>
            <a:r>
              <a:rPr lang="en-US" dirty="0"/>
              <a:t>Summary</a:t>
            </a:r>
          </a:p>
          <a:p>
            <a:r>
              <a:rPr lang="en-US" dirty="0"/>
              <a:t>Questions</a:t>
            </a:r>
          </a:p>
          <a:p>
            <a:endParaRPr lang="en-US" dirty="0"/>
          </a:p>
        </p:txBody>
      </p:sp>
    </p:spTree>
    <p:extLst>
      <p:ext uri="{BB962C8B-B14F-4D97-AF65-F5344CB8AC3E}">
        <p14:creationId xmlns:p14="http://schemas.microsoft.com/office/powerpoint/2010/main" val="1779592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077596" y="3110984"/>
            <a:ext cx="3962400" cy="10668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w="1270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4084319" y="4304284"/>
            <a:ext cx="3962400" cy="10668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w="1270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4077596" y="1941833"/>
            <a:ext cx="3962400" cy="10668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w="1270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Summary</a:t>
            </a:r>
          </a:p>
        </p:txBody>
      </p:sp>
      <p:grpSp>
        <p:nvGrpSpPr>
          <p:cNvPr id="3" name="Group 2"/>
          <p:cNvGrpSpPr/>
          <p:nvPr/>
        </p:nvGrpSpPr>
        <p:grpSpPr>
          <a:xfrm>
            <a:off x="3490780" y="1941833"/>
            <a:ext cx="685800" cy="1066800"/>
            <a:chOff x="2133600" y="1981200"/>
            <a:chExt cx="685800" cy="1066800"/>
          </a:xfrm>
        </p:grpSpPr>
        <p:sp>
          <p:nvSpPr>
            <p:cNvPr id="13" name="Rounded Rectangle 12"/>
            <p:cNvSpPr/>
            <p:nvPr/>
          </p:nvSpPr>
          <p:spPr>
            <a:xfrm>
              <a:off x="2133600" y="1981200"/>
              <a:ext cx="685800" cy="1066800"/>
            </a:xfrm>
            <a:prstGeom prst="roundRect">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2171700" y="2095500"/>
              <a:ext cx="569387" cy="923330"/>
            </a:xfrm>
            <a:prstGeom prst="rect">
              <a:avLst/>
            </a:prstGeom>
            <a:noFill/>
          </p:spPr>
          <p:txBody>
            <a:bodyPr wrap="none" rtlCol="0">
              <a:spAutoFit/>
            </a:bodyPr>
            <a:lstStyle/>
            <a:p>
              <a:r>
                <a:rPr lang="en-US" sz="5400" dirty="0">
                  <a:solidFill>
                    <a:schemeClr val="bg1"/>
                  </a:solidFill>
                  <a:latin typeface="Arial Black" pitchFamily="34" charset="0"/>
                </a:rPr>
                <a:t>1</a:t>
              </a:r>
            </a:p>
          </p:txBody>
        </p:sp>
      </p:grpSp>
      <p:grpSp>
        <p:nvGrpSpPr>
          <p:cNvPr id="4" name="Group 3"/>
          <p:cNvGrpSpPr/>
          <p:nvPr/>
        </p:nvGrpSpPr>
        <p:grpSpPr>
          <a:xfrm>
            <a:off x="3484894" y="3104479"/>
            <a:ext cx="685800" cy="1097454"/>
            <a:chOff x="2133600" y="3124200"/>
            <a:chExt cx="685800" cy="1066800"/>
          </a:xfrm>
        </p:grpSpPr>
        <p:sp>
          <p:nvSpPr>
            <p:cNvPr id="14" name="Rounded Rectangle 13"/>
            <p:cNvSpPr/>
            <p:nvPr/>
          </p:nvSpPr>
          <p:spPr>
            <a:xfrm>
              <a:off x="2133600" y="3124200"/>
              <a:ext cx="685800" cy="1066800"/>
            </a:xfrm>
            <a:prstGeom prst="roundRect">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2171744" y="3202403"/>
              <a:ext cx="569387" cy="923330"/>
            </a:xfrm>
            <a:prstGeom prst="rect">
              <a:avLst/>
            </a:prstGeom>
            <a:noFill/>
          </p:spPr>
          <p:txBody>
            <a:bodyPr wrap="none" rtlCol="0">
              <a:spAutoFit/>
            </a:bodyPr>
            <a:lstStyle/>
            <a:p>
              <a:r>
                <a:rPr lang="en-US" sz="5400" dirty="0">
                  <a:solidFill>
                    <a:schemeClr val="bg1"/>
                  </a:solidFill>
                  <a:latin typeface="Arial Black" pitchFamily="34" charset="0"/>
                </a:rPr>
                <a:t>2</a:t>
              </a:r>
            </a:p>
          </p:txBody>
        </p:sp>
      </p:grpSp>
      <p:grpSp>
        <p:nvGrpSpPr>
          <p:cNvPr id="5" name="Group 4"/>
          <p:cNvGrpSpPr/>
          <p:nvPr/>
        </p:nvGrpSpPr>
        <p:grpSpPr>
          <a:xfrm>
            <a:off x="3496405" y="4304284"/>
            <a:ext cx="685800" cy="1066800"/>
            <a:chOff x="2133600" y="4267200"/>
            <a:chExt cx="685800" cy="1066800"/>
          </a:xfrm>
        </p:grpSpPr>
        <p:sp>
          <p:nvSpPr>
            <p:cNvPr id="15" name="Rounded Rectangle 14"/>
            <p:cNvSpPr/>
            <p:nvPr/>
          </p:nvSpPr>
          <p:spPr>
            <a:xfrm>
              <a:off x="2133600" y="4267200"/>
              <a:ext cx="685800" cy="1066800"/>
            </a:xfrm>
            <a:prstGeom prst="roundRect">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2185755" y="4345403"/>
              <a:ext cx="569387" cy="923330"/>
            </a:xfrm>
            <a:prstGeom prst="rect">
              <a:avLst/>
            </a:prstGeom>
            <a:noFill/>
          </p:spPr>
          <p:txBody>
            <a:bodyPr wrap="none" rtlCol="0">
              <a:spAutoFit/>
            </a:bodyPr>
            <a:lstStyle/>
            <a:p>
              <a:r>
                <a:rPr lang="en-US" sz="5400" dirty="0">
                  <a:solidFill>
                    <a:schemeClr val="bg1"/>
                  </a:solidFill>
                  <a:latin typeface="Arial Black" pitchFamily="34" charset="0"/>
                </a:rPr>
                <a:t>3</a:t>
              </a:r>
            </a:p>
          </p:txBody>
        </p:sp>
      </p:grpSp>
      <p:sp>
        <p:nvSpPr>
          <p:cNvPr id="22" name="TextBox 21"/>
          <p:cNvSpPr txBox="1"/>
          <p:nvPr/>
        </p:nvSpPr>
        <p:spPr>
          <a:xfrm>
            <a:off x="4343400" y="2158659"/>
            <a:ext cx="3581401" cy="707886"/>
          </a:xfrm>
          <a:prstGeom prst="rect">
            <a:avLst/>
          </a:prstGeom>
          <a:noFill/>
        </p:spPr>
        <p:txBody>
          <a:bodyPr wrap="square" rtlCol="0">
            <a:spAutoFit/>
          </a:bodyPr>
          <a:lstStyle/>
          <a:p>
            <a:r>
              <a:rPr lang="en-US" sz="2000" dirty="0">
                <a:solidFill>
                  <a:schemeClr val="bg1"/>
                </a:solidFill>
              </a:rPr>
              <a:t>Opportunity to increase new loans by FICO risk scores</a:t>
            </a:r>
          </a:p>
        </p:txBody>
      </p:sp>
      <p:sp>
        <p:nvSpPr>
          <p:cNvPr id="23" name="TextBox 22"/>
          <p:cNvSpPr txBox="1"/>
          <p:nvPr/>
        </p:nvSpPr>
        <p:spPr>
          <a:xfrm>
            <a:off x="4343401" y="3265196"/>
            <a:ext cx="3499036" cy="707886"/>
          </a:xfrm>
          <a:prstGeom prst="rect">
            <a:avLst/>
          </a:prstGeom>
          <a:noFill/>
        </p:spPr>
        <p:txBody>
          <a:bodyPr wrap="square" rtlCol="0">
            <a:spAutoFit/>
          </a:bodyPr>
          <a:lstStyle/>
          <a:p>
            <a:r>
              <a:rPr lang="en-US" sz="2000" dirty="0">
                <a:solidFill>
                  <a:schemeClr val="bg1"/>
                </a:solidFill>
              </a:rPr>
              <a:t>Opportunity to increase new loans by regional markets</a:t>
            </a:r>
          </a:p>
        </p:txBody>
      </p:sp>
      <p:sp>
        <p:nvSpPr>
          <p:cNvPr id="24" name="TextBox 23"/>
          <p:cNvSpPr txBox="1"/>
          <p:nvPr/>
        </p:nvSpPr>
        <p:spPr>
          <a:xfrm>
            <a:off x="4368924" y="4446657"/>
            <a:ext cx="3447990" cy="707886"/>
          </a:xfrm>
          <a:prstGeom prst="rect">
            <a:avLst/>
          </a:prstGeom>
          <a:noFill/>
        </p:spPr>
        <p:txBody>
          <a:bodyPr wrap="square" rtlCol="0">
            <a:spAutoFit/>
          </a:bodyPr>
          <a:lstStyle/>
          <a:p>
            <a:r>
              <a:rPr lang="en-US" sz="2000" dirty="0">
                <a:solidFill>
                  <a:schemeClr val="bg1"/>
                </a:solidFill>
              </a:rPr>
              <a:t>Opportunity to increase new loans by length of employment</a:t>
            </a:r>
          </a:p>
        </p:txBody>
      </p:sp>
      <p:sp>
        <p:nvSpPr>
          <p:cNvPr id="26" name="Freeform 47">
            <a:extLst>
              <a:ext uri="{FF2B5EF4-FFF2-40B4-BE49-F238E27FC236}">
                <a16:creationId xmlns:a16="http://schemas.microsoft.com/office/drawing/2014/main" id="{DBF8DB88-CD46-4981-82AC-62CA1C93E374}"/>
              </a:ext>
            </a:extLst>
          </p:cNvPr>
          <p:cNvSpPr>
            <a:spLocks noEditPoints="1"/>
          </p:cNvSpPr>
          <p:nvPr/>
        </p:nvSpPr>
        <p:spPr bwMode="auto">
          <a:xfrm>
            <a:off x="838200" y="2819546"/>
            <a:ext cx="1699429" cy="3072414"/>
          </a:xfrm>
          <a:custGeom>
            <a:avLst/>
            <a:gdLst/>
            <a:ahLst/>
            <a:cxnLst>
              <a:cxn ang="0">
                <a:pos x="198" y="84"/>
              </a:cxn>
              <a:cxn ang="0">
                <a:pos x="206" y="118"/>
              </a:cxn>
              <a:cxn ang="0">
                <a:pos x="198" y="152"/>
              </a:cxn>
              <a:cxn ang="0">
                <a:pos x="210" y="160"/>
              </a:cxn>
              <a:cxn ang="0">
                <a:pos x="228" y="158"/>
              </a:cxn>
              <a:cxn ang="0">
                <a:pos x="262" y="158"/>
              </a:cxn>
              <a:cxn ang="0">
                <a:pos x="320" y="160"/>
              </a:cxn>
              <a:cxn ang="0">
                <a:pos x="304" y="62"/>
              </a:cxn>
              <a:cxn ang="0">
                <a:pos x="320" y="54"/>
              </a:cxn>
              <a:cxn ang="0">
                <a:pos x="326" y="22"/>
              </a:cxn>
              <a:cxn ang="0">
                <a:pos x="338" y="50"/>
              </a:cxn>
              <a:cxn ang="0">
                <a:pos x="348" y="138"/>
              </a:cxn>
              <a:cxn ang="0">
                <a:pos x="272" y="210"/>
              </a:cxn>
              <a:cxn ang="0">
                <a:pos x="248" y="224"/>
              </a:cxn>
              <a:cxn ang="0">
                <a:pos x="226" y="328"/>
              </a:cxn>
              <a:cxn ang="0">
                <a:pos x="228" y="338"/>
              </a:cxn>
              <a:cxn ang="0">
                <a:pos x="232" y="354"/>
              </a:cxn>
              <a:cxn ang="0">
                <a:pos x="284" y="430"/>
              </a:cxn>
              <a:cxn ang="0">
                <a:pos x="284" y="478"/>
              </a:cxn>
              <a:cxn ang="0">
                <a:pos x="256" y="570"/>
              </a:cxn>
              <a:cxn ang="0">
                <a:pos x="248" y="590"/>
              </a:cxn>
              <a:cxn ang="0">
                <a:pos x="252" y="604"/>
              </a:cxn>
              <a:cxn ang="0">
                <a:pos x="268" y="636"/>
              </a:cxn>
              <a:cxn ang="0">
                <a:pos x="216" y="618"/>
              </a:cxn>
              <a:cxn ang="0">
                <a:pos x="208" y="602"/>
              </a:cxn>
              <a:cxn ang="0">
                <a:pos x="214" y="574"/>
              </a:cxn>
              <a:cxn ang="0">
                <a:pos x="228" y="524"/>
              </a:cxn>
              <a:cxn ang="0">
                <a:pos x="234" y="464"/>
              </a:cxn>
              <a:cxn ang="0">
                <a:pos x="198" y="422"/>
              </a:cxn>
              <a:cxn ang="0">
                <a:pos x="162" y="398"/>
              </a:cxn>
              <a:cxn ang="0">
                <a:pos x="134" y="448"/>
              </a:cxn>
              <a:cxn ang="0">
                <a:pos x="134" y="488"/>
              </a:cxn>
              <a:cxn ang="0">
                <a:pos x="136" y="528"/>
              </a:cxn>
              <a:cxn ang="0">
                <a:pos x="138" y="572"/>
              </a:cxn>
              <a:cxn ang="0">
                <a:pos x="130" y="584"/>
              </a:cxn>
              <a:cxn ang="0">
                <a:pos x="118" y="598"/>
              </a:cxn>
              <a:cxn ang="0">
                <a:pos x="108" y="602"/>
              </a:cxn>
              <a:cxn ang="0">
                <a:pos x="96" y="572"/>
              </a:cxn>
              <a:cxn ang="0">
                <a:pos x="104" y="554"/>
              </a:cxn>
              <a:cxn ang="0">
                <a:pos x="82" y="492"/>
              </a:cxn>
              <a:cxn ang="0">
                <a:pos x="84" y="440"/>
              </a:cxn>
              <a:cxn ang="0">
                <a:pos x="92" y="388"/>
              </a:cxn>
              <a:cxn ang="0">
                <a:pos x="96" y="366"/>
              </a:cxn>
              <a:cxn ang="0">
                <a:pos x="98" y="352"/>
              </a:cxn>
              <a:cxn ang="0">
                <a:pos x="106" y="336"/>
              </a:cxn>
              <a:cxn ang="0">
                <a:pos x="112" y="324"/>
              </a:cxn>
              <a:cxn ang="0">
                <a:pos x="114" y="298"/>
              </a:cxn>
              <a:cxn ang="0">
                <a:pos x="96" y="204"/>
              </a:cxn>
              <a:cxn ang="0">
                <a:pos x="14" y="178"/>
              </a:cxn>
              <a:cxn ang="0">
                <a:pos x="36" y="70"/>
              </a:cxn>
              <a:cxn ang="0">
                <a:pos x="48" y="20"/>
              </a:cxn>
              <a:cxn ang="0">
                <a:pos x="66" y="4"/>
              </a:cxn>
              <a:cxn ang="0">
                <a:pos x="58" y="42"/>
              </a:cxn>
              <a:cxn ang="0">
                <a:pos x="64" y="60"/>
              </a:cxn>
              <a:cxn ang="0">
                <a:pos x="56" y="150"/>
              </a:cxn>
              <a:cxn ang="0">
                <a:pos x="112" y="154"/>
              </a:cxn>
              <a:cxn ang="0">
                <a:pos x="132" y="160"/>
              </a:cxn>
              <a:cxn ang="0">
                <a:pos x="152" y="146"/>
              </a:cxn>
              <a:cxn ang="0">
                <a:pos x="142" y="112"/>
              </a:cxn>
              <a:cxn ang="0">
                <a:pos x="164" y="74"/>
              </a:cxn>
              <a:cxn ang="0">
                <a:pos x="248" y="590"/>
              </a:cxn>
            </a:cxnLst>
            <a:rect l="0" t="0" r="r" b="b"/>
            <a:pathLst>
              <a:path w="354" h="640">
                <a:moveTo>
                  <a:pt x="146" y="128"/>
                </a:moveTo>
                <a:lnTo>
                  <a:pt x="146" y="128"/>
                </a:lnTo>
                <a:lnTo>
                  <a:pt x="148" y="128"/>
                </a:lnTo>
                <a:lnTo>
                  <a:pt x="148" y="128"/>
                </a:lnTo>
                <a:lnTo>
                  <a:pt x="148" y="128"/>
                </a:lnTo>
                <a:lnTo>
                  <a:pt x="148" y="128"/>
                </a:lnTo>
                <a:lnTo>
                  <a:pt x="148" y="130"/>
                </a:lnTo>
                <a:lnTo>
                  <a:pt x="148" y="130"/>
                </a:lnTo>
                <a:lnTo>
                  <a:pt x="148" y="132"/>
                </a:lnTo>
                <a:lnTo>
                  <a:pt x="148" y="132"/>
                </a:lnTo>
                <a:lnTo>
                  <a:pt x="146" y="132"/>
                </a:lnTo>
                <a:lnTo>
                  <a:pt x="146" y="130"/>
                </a:lnTo>
                <a:lnTo>
                  <a:pt x="146" y="130"/>
                </a:lnTo>
                <a:lnTo>
                  <a:pt x="146" y="128"/>
                </a:lnTo>
                <a:lnTo>
                  <a:pt x="146" y="128"/>
                </a:lnTo>
                <a:close/>
                <a:moveTo>
                  <a:pt x="188" y="76"/>
                </a:moveTo>
                <a:lnTo>
                  <a:pt x="188" y="76"/>
                </a:lnTo>
                <a:lnTo>
                  <a:pt x="194" y="80"/>
                </a:lnTo>
                <a:lnTo>
                  <a:pt x="194" y="80"/>
                </a:lnTo>
                <a:lnTo>
                  <a:pt x="198" y="84"/>
                </a:lnTo>
                <a:lnTo>
                  <a:pt x="200" y="90"/>
                </a:lnTo>
                <a:lnTo>
                  <a:pt x="200" y="90"/>
                </a:lnTo>
                <a:lnTo>
                  <a:pt x="202" y="98"/>
                </a:lnTo>
                <a:lnTo>
                  <a:pt x="202" y="102"/>
                </a:lnTo>
                <a:lnTo>
                  <a:pt x="202" y="102"/>
                </a:lnTo>
                <a:lnTo>
                  <a:pt x="202" y="108"/>
                </a:lnTo>
                <a:lnTo>
                  <a:pt x="202" y="108"/>
                </a:lnTo>
                <a:lnTo>
                  <a:pt x="200" y="110"/>
                </a:lnTo>
                <a:lnTo>
                  <a:pt x="200" y="110"/>
                </a:lnTo>
                <a:lnTo>
                  <a:pt x="202" y="110"/>
                </a:lnTo>
                <a:lnTo>
                  <a:pt x="202" y="110"/>
                </a:lnTo>
                <a:lnTo>
                  <a:pt x="206" y="108"/>
                </a:lnTo>
                <a:lnTo>
                  <a:pt x="206" y="108"/>
                </a:lnTo>
                <a:lnTo>
                  <a:pt x="206" y="108"/>
                </a:lnTo>
                <a:lnTo>
                  <a:pt x="206" y="108"/>
                </a:lnTo>
                <a:lnTo>
                  <a:pt x="206" y="114"/>
                </a:lnTo>
                <a:lnTo>
                  <a:pt x="206" y="114"/>
                </a:lnTo>
                <a:lnTo>
                  <a:pt x="206" y="116"/>
                </a:lnTo>
                <a:lnTo>
                  <a:pt x="206" y="116"/>
                </a:lnTo>
                <a:lnTo>
                  <a:pt x="206" y="118"/>
                </a:lnTo>
                <a:lnTo>
                  <a:pt x="206" y="118"/>
                </a:lnTo>
                <a:lnTo>
                  <a:pt x="204" y="122"/>
                </a:lnTo>
                <a:lnTo>
                  <a:pt x="204" y="122"/>
                </a:lnTo>
                <a:lnTo>
                  <a:pt x="204" y="124"/>
                </a:lnTo>
                <a:lnTo>
                  <a:pt x="204" y="124"/>
                </a:lnTo>
                <a:lnTo>
                  <a:pt x="204" y="126"/>
                </a:lnTo>
                <a:lnTo>
                  <a:pt x="204" y="126"/>
                </a:lnTo>
                <a:lnTo>
                  <a:pt x="204" y="128"/>
                </a:lnTo>
                <a:lnTo>
                  <a:pt x="204" y="128"/>
                </a:lnTo>
                <a:lnTo>
                  <a:pt x="204" y="130"/>
                </a:lnTo>
                <a:lnTo>
                  <a:pt x="202" y="130"/>
                </a:lnTo>
                <a:lnTo>
                  <a:pt x="202" y="130"/>
                </a:lnTo>
                <a:lnTo>
                  <a:pt x="200" y="130"/>
                </a:lnTo>
                <a:lnTo>
                  <a:pt x="200" y="130"/>
                </a:lnTo>
                <a:lnTo>
                  <a:pt x="200" y="130"/>
                </a:lnTo>
                <a:lnTo>
                  <a:pt x="200" y="140"/>
                </a:lnTo>
                <a:lnTo>
                  <a:pt x="200" y="140"/>
                </a:lnTo>
                <a:lnTo>
                  <a:pt x="198" y="148"/>
                </a:lnTo>
                <a:lnTo>
                  <a:pt x="198" y="148"/>
                </a:lnTo>
                <a:lnTo>
                  <a:pt x="198" y="152"/>
                </a:lnTo>
                <a:lnTo>
                  <a:pt x="198" y="152"/>
                </a:lnTo>
                <a:lnTo>
                  <a:pt x="198" y="154"/>
                </a:lnTo>
                <a:lnTo>
                  <a:pt x="198" y="154"/>
                </a:lnTo>
                <a:lnTo>
                  <a:pt x="200" y="156"/>
                </a:lnTo>
                <a:lnTo>
                  <a:pt x="200" y="156"/>
                </a:lnTo>
                <a:lnTo>
                  <a:pt x="202" y="156"/>
                </a:lnTo>
                <a:lnTo>
                  <a:pt x="202" y="156"/>
                </a:lnTo>
                <a:lnTo>
                  <a:pt x="202" y="156"/>
                </a:lnTo>
                <a:lnTo>
                  <a:pt x="202" y="156"/>
                </a:lnTo>
                <a:lnTo>
                  <a:pt x="204" y="158"/>
                </a:lnTo>
                <a:lnTo>
                  <a:pt x="204" y="158"/>
                </a:lnTo>
                <a:lnTo>
                  <a:pt x="204" y="158"/>
                </a:lnTo>
                <a:lnTo>
                  <a:pt x="204" y="158"/>
                </a:lnTo>
                <a:lnTo>
                  <a:pt x="206" y="158"/>
                </a:lnTo>
                <a:lnTo>
                  <a:pt x="206" y="158"/>
                </a:lnTo>
                <a:lnTo>
                  <a:pt x="206" y="158"/>
                </a:lnTo>
                <a:lnTo>
                  <a:pt x="206" y="158"/>
                </a:lnTo>
                <a:lnTo>
                  <a:pt x="208" y="158"/>
                </a:lnTo>
                <a:lnTo>
                  <a:pt x="208" y="158"/>
                </a:lnTo>
                <a:lnTo>
                  <a:pt x="210" y="160"/>
                </a:lnTo>
                <a:lnTo>
                  <a:pt x="210" y="160"/>
                </a:lnTo>
                <a:lnTo>
                  <a:pt x="212" y="160"/>
                </a:lnTo>
                <a:lnTo>
                  <a:pt x="212" y="160"/>
                </a:lnTo>
                <a:lnTo>
                  <a:pt x="212" y="160"/>
                </a:lnTo>
                <a:lnTo>
                  <a:pt x="212" y="160"/>
                </a:lnTo>
                <a:lnTo>
                  <a:pt x="214" y="160"/>
                </a:lnTo>
                <a:lnTo>
                  <a:pt x="214" y="160"/>
                </a:lnTo>
                <a:lnTo>
                  <a:pt x="218" y="162"/>
                </a:lnTo>
                <a:lnTo>
                  <a:pt x="218" y="162"/>
                </a:lnTo>
                <a:lnTo>
                  <a:pt x="220" y="160"/>
                </a:lnTo>
                <a:lnTo>
                  <a:pt x="220" y="160"/>
                </a:lnTo>
                <a:lnTo>
                  <a:pt x="222" y="160"/>
                </a:lnTo>
                <a:lnTo>
                  <a:pt x="222" y="160"/>
                </a:lnTo>
                <a:lnTo>
                  <a:pt x="224" y="158"/>
                </a:lnTo>
                <a:lnTo>
                  <a:pt x="224" y="158"/>
                </a:lnTo>
                <a:lnTo>
                  <a:pt x="224" y="160"/>
                </a:lnTo>
                <a:lnTo>
                  <a:pt x="224" y="160"/>
                </a:lnTo>
                <a:lnTo>
                  <a:pt x="226" y="158"/>
                </a:lnTo>
                <a:lnTo>
                  <a:pt x="226" y="158"/>
                </a:lnTo>
                <a:lnTo>
                  <a:pt x="228" y="158"/>
                </a:lnTo>
                <a:lnTo>
                  <a:pt x="228" y="158"/>
                </a:lnTo>
                <a:lnTo>
                  <a:pt x="228" y="158"/>
                </a:lnTo>
                <a:lnTo>
                  <a:pt x="228" y="158"/>
                </a:lnTo>
                <a:lnTo>
                  <a:pt x="230" y="158"/>
                </a:lnTo>
                <a:lnTo>
                  <a:pt x="230" y="158"/>
                </a:lnTo>
                <a:lnTo>
                  <a:pt x="234" y="156"/>
                </a:lnTo>
                <a:lnTo>
                  <a:pt x="234" y="156"/>
                </a:lnTo>
                <a:lnTo>
                  <a:pt x="236" y="158"/>
                </a:lnTo>
                <a:lnTo>
                  <a:pt x="238" y="158"/>
                </a:lnTo>
                <a:lnTo>
                  <a:pt x="238" y="158"/>
                </a:lnTo>
                <a:lnTo>
                  <a:pt x="250" y="158"/>
                </a:lnTo>
                <a:lnTo>
                  <a:pt x="250" y="158"/>
                </a:lnTo>
                <a:lnTo>
                  <a:pt x="256" y="158"/>
                </a:lnTo>
                <a:lnTo>
                  <a:pt x="256" y="158"/>
                </a:lnTo>
                <a:lnTo>
                  <a:pt x="260" y="158"/>
                </a:lnTo>
                <a:lnTo>
                  <a:pt x="260" y="158"/>
                </a:lnTo>
                <a:lnTo>
                  <a:pt x="260" y="160"/>
                </a:lnTo>
                <a:lnTo>
                  <a:pt x="260" y="160"/>
                </a:lnTo>
                <a:lnTo>
                  <a:pt x="262" y="158"/>
                </a:lnTo>
                <a:lnTo>
                  <a:pt x="262" y="158"/>
                </a:lnTo>
                <a:lnTo>
                  <a:pt x="262" y="160"/>
                </a:lnTo>
                <a:lnTo>
                  <a:pt x="262" y="160"/>
                </a:lnTo>
                <a:lnTo>
                  <a:pt x="266" y="160"/>
                </a:lnTo>
                <a:lnTo>
                  <a:pt x="266" y="160"/>
                </a:lnTo>
                <a:lnTo>
                  <a:pt x="266" y="160"/>
                </a:lnTo>
                <a:lnTo>
                  <a:pt x="266" y="160"/>
                </a:lnTo>
                <a:lnTo>
                  <a:pt x="272" y="164"/>
                </a:lnTo>
                <a:lnTo>
                  <a:pt x="272" y="164"/>
                </a:lnTo>
                <a:lnTo>
                  <a:pt x="278" y="166"/>
                </a:lnTo>
                <a:lnTo>
                  <a:pt x="278" y="166"/>
                </a:lnTo>
                <a:lnTo>
                  <a:pt x="292" y="166"/>
                </a:lnTo>
                <a:lnTo>
                  <a:pt x="292" y="166"/>
                </a:lnTo>
                <a:lnTo>
                  <a:pt x="300" y="166"/>
                </a:lnTo>
                <a:lnTo>
                  <a:pt x="308" y="168"/>
                </a:lnTo>
                <a:lnTo>
                  <a:pt x="308" y="168"/>
                </a:lnTo>
                <a:lnTo>
                  <a:pt x="316" y="170"/>
                </a:lnTo>
                <a:lnTo>
                  <a:pt x="316" y="170"/>
                </a:lnTo>
                <a:lnTo>
                  <a:pt x="316" y="168"/>
                </a:lnTo>
                <a:lnTo>
                  <a:pt x="320" y="160"/>
                </a:lnTo>
                <a:lnTo>
                  <a:pt x="320" y="160"/>
                </a:lnTo>
                <a:lnTo>
                  <a:pt x="322" y="152"/>
                </a:lnTo>
                <a:lnTo>
                  <a:pt x="322" y="144"/>
                </a:lnTo>
                <a:lnTo>
                  <a:pt x="322" y="144"/>
                </a:lnTo>
                <a:lnTo>
                  <a:pt x="320" y="124"/>
                </a:lnTo>
                <a:lnTo>
                  <a:pt x="320" y="124"/>
                </a:lnTo>
                <a:lnTo>
                  <a:pt x="320" y="106"/>
                </a:lnTo>
                <a:lnTo>
                  <a:pt x="320" y="106"/>
                </a:lnTo>
                <a:lnTo>
                  <a:pt x="318" y="100"/>
                </a:lnTo>
                <a:lnTo>
                  <a:pt x="318" y="100"/>
                </a:lnTo>
                <a:lnTo>
                  <a:pt x="316" y="92"/>
                </a:lnTo>
                <a:lnTo>
                  <a:pt x="316" y="92"/>
                </a:lnTo>
                <a:lnTo>
                  <a:pt x="314" y="90"/>
                </a:lnTo>
                <a:lnTo>
                  <a:pt x="314" y="90"/>
                </a:lnTo>
                <a:lnTo>
                  <a:pt x="310" y="80"/>
                </a:lnTo>
                <a:lnTo>
                  <a:pt x="310" y="80"/>
                </a:lnTo>
                <a:lnTo>
                  <a:pt x="308" y="72"/>
                </a:lnTo>
                <a:lnTo>
                  <a:pt x="308" y="72"/>
                </a:lnTo>
                <a:lnTo>
                  <a:pt x="306" y="66"/>
                </a:lnTo>
                <a:lnTo>
                  <a:pt x="306" y="66"/>
                </a:lnTo>
                <a:lnTo>
                  <a:pt x="304" y="62"/>
                </a:lnTo>
                <a:lnTo>
                  <a:pt x="304" y="60"/>
                </a:lnTo>
                <a:lnTo>
                  <a:pt x="304" y="60"/>
                </a:lnTo>
                <a:lnTo>
                  <a:pt x="308" y="58"/>
                </a:lnTo>
                <a:lnTo>
                  <a:pt x="310" y="58"/>
                </a:lnTo>
                <a:lnTo>
                  <a:pt x="310" y="58"/>
                </a:lnTo>
                <a:lnTo>
                  <a:pt x="312" y="60"/>
                </a:lnTo>
                <a:lnTo>
                  <a:pt x="314" y="62"/>
                </a:lnTo>
                <a:lnTo>
                  <a:pt x="314" y="62"/>
                </a:lnTo>
                <a:lnTo>
                  <a:pt x="314" y="66"/>
                </a:lnTo>
                <a:lnTo>
                  <a:pt x="314" y="66"/>
                </a:lnTo>
                <a:lnTo>
                  <a:pt x="316" y="68"/>
                </a:lnTo>
                <a:lnTo>
                  <a:pt x="316" y="68"/>
                </a:lnTo>
                <a:lnTo>
                  <a:pt x="316" y="66"/>
                </a:lnTo>
                <a:lnTo>
                  <a:pt x="316" y="66"/>
                </a:lnTo>
                <a:lnTo>
                  <a:pt x="320" y="62"/>
                </a:lnTo>
                <a:lnTo>
                  <a:pt x="320" y="62"/>
                </a:lnTo>
                <a:lnTo>
                  <a:pt x="320" y="60"/>
                </a:lnTo>
                <a:lnTo>
                  <a:pt x="320" y="60"/>
                </a:lnTo>
                <a:lnTo>
                  <a:pt x="320" y="54"/>
                </a:lnTo>
                <a:lnTo>
                  <a:pt x="320" y="54"/>
                </a:lnTo>
                <a:lnTo>
                  <a:pt x="320" y="48"/>
                </a:lnTo>
                <a:lnTo>
                  <a:pt x="320" y="48"/>
                </a:lnTo>
                <a:lnTo>
                  <a:pt x="320" y="44"/>
                </a:lnTo>
                <a:lnTo>
                  <a:pt x="320" y="44"/>
                </a:lnTo>
                <a:lnTo>
                  <a:pt x="320" y="38"/>
                </a:lnTo>
                <a:lnTo>
                  <a:pt x="320" y="38"/>
                </a:lnTo>
                <a:lnTo>
                  <a:pt x="320" y="34"/>
                </a:lnTo>
                <a:lnTo>
                  <a:pt x="320" y="34"/>
                </a:lnTo>
                <a:lnTo>
                  <a:pt x="320" y="30"/>
                </a:lnTo>
                <a:lnTo>
                  <a:pt x="320" y="30"/>
                </a:lnTo>
                <a:lnTo>
                  <a:pt x="320" y="26"/>
                </a:lnTo>
                <a:lnTo>
                  <a:pt x="320" y="26"/>
                </a:lnTo>
                <a:lnTo>
                  <a:pt x="322" y="24"/>
                </a:lnTo>
                <a:lnTo>
                  <a:pt x="322" y="24"/>
                </a:lnTo>
                <a:lnTo>
                  <a:pt x="322" y="22"/>
                </a:lnTo>
                <a:lnTo>
                  <a:pt x="322" y="22"/>
                </a:lnTo>
                <a:lnTo>
                  <a:pt x="324" y="20"/>
                </a:lnTo>
                <a:lnTo>
                  <a:pt x="324" y="20"/>
                </a:lnTo>
                <a:lnTo>
                  <a:pt x="326" y="22"/>
                </a:lnTo>
                <a:lnTo>
                  <a:pt x="326" y="22"/>
                </a:lnTo>
                <a:lnTo>
                  <a:pt x="326" y="24"/>
                </a:lnTo>
                <a:lnTo>
                  <a:pt x="326" y="24"/>
                </a:lnTo>
                <a:lnTo>
                  <a:pt x="328" y="22"/>
                </a:lnTo>
                <a:lnTo>
                  <a:pt x="328" y="22"/>
                </a:lnTo>
                <a:lnTo>
                  <a:pt x="330" y="22"/>
                </a:lnTo>
                <a:lnTo>
                  <a:pt x="332" y="24"/>
                </a:lnTo>
                <a:lnTo>
                  <a:pt x="332" y="24"/>
                </a:lnTo>
                <a:lnTo>
                  <a:pt x="332" y="32"/>
                </a:lnTo>
                <a:lnTo>
                  <a:pt x="332" y="32"/>
                </a:lnTo>
                <a:lnTo>
                  <a:pt x="334" y="32"/>
                </a:lnTo>
                <a:lnTo>
                  <a:pt x="334" y="32"/>
                </a:lnTo>
                <a:lnTo>
                  <a:pt x="336" y="36"/>
                </a:lnTo>
                <a:lnTo>
                  <a:pt x="336" y="36"/>
                </a:lnTo>
                <a:lnTo>
                  <a:pt x="336" y="40"/>
                </a:lnTo>
                <a:lnTo>
                  <a:pt x="336" y="40"/>
                </a:lnTo>
                <a:lnTo>
                  <a:pt x="338" y="46"/>
                </a:lnTo>
                <a:lnTo>
                  <a:pt x="338" y="46"/>
                </a:lnTo>
                <a:lnTo>
                  <a:pt x="338" y="48"/>
                </a:lnTo>
                <a:lnTo>
                  <a:pt x="338" y="48"/>
                </a:lnTo>
                <a:lnTo>
                  <a:pt x="338" y="50"/>
                </a:lnTo>
                <a:lnTo>
                  <a:pt x="338" y="50"/>
                </a:lnTo>
                <a:lnTo>
                  <a:pt x="338" y="54"/>
                </a:lnTo>
                <a:lnTo>
                  <a:pt x="338" y="54"/>
                </a:lnTo>
                <a:lnTo>
                  <a:pt x="338" y="58"/>
                </a:lnTo>
                <a:lnTo>
                  <a:pt x="338" y="58"/>
                </a:lnTo>
                <a:lnTo>
                  <a:pt x="338" y="62"/>
                </a:lnTo>
                <a:lnTo>
                  <a:pt x="338" y="62"/>
                </a:lnTo>
                <a:lnTo>
                  <a:pt x="338" y="72"/>
                </a:lnTo>
                <a:lnTo>
                  <a:pt x="338" y="72"/>
                </a:lnTo>
                <a:lnTo>
                  <a:pt x="338" y="84"/>
                </a:lnTo>
                <a:lnTo>
                  <a:pt x="338" y="84"/>
                </a:lnTo>
                <a:lnTo>
                  <a:pt x="338" y="92"/>
                </a:lnTo>
                <a:lnTo>
                  <a:pt x="340" y="96"/>
                </a:lnTo>
                <a:lnTo>
                  <a:pt x="340" y="96"/>
                </a:lnTo>
                <a:lnTo>
                  <a:pt x="340" y="104"/>
                </a:lnTo>
                <a:lnTo>
                  <a:pt x="340" y="104"/>
                </a:lnTo>
                <a:lnTo>
                  <a:pt x="342" y="118"/>
                </a:lnTo>
                <a:lnTo>
                  <a:pt x="342" y="118"/>
                </a:lnTo>
                <a:lnTo>
                  <a:pt x="348" y="138"/>
                </a:lnTo>
                <a:lnTo>
                  <a:pt x="348" y="138"/>
                </a:lnTo>
                <a:lnTo>
                  <a:pt x="350" y="148"/>
                </a:lnTo>
                <a:lnTo>
                  <a:pt x="350" y="162"/>
                </a:lnTo>
                <a:lnTo>
                  <a:pt x="350" y="162"/>
                </a:lnTo>
                <a:lnTo>
                  <a:pt x="354" y="180"/>
                </a:lnTo>
                <a:lnTo>
                  <a:pt x="354" y="180"/>
                </a:lnTo>
                <a:lnTo>
                  <a:pt x="354" y="192"/>
                </a:lnTo>
                <a:lnTo>
                  <a:pt x="354" y="192"/>
                </a:lnTo>
                <a:lnTo>
                  <a:pt x="354" y="196"/>
                </a:lnTo>
                <a:lnTo>
                  <a:pt x="352" y="198"/>
                </a:lnTo>
                <a:lnTo>
                  <a:pt x="348" y="200"/>
                </a:lnTo>
                <a:lnTo>
                  <a:pt x="348" y="200"/>
                </a:lnTo>
                <a:lnTo>
                  <a:pt x="338" y="204"/>
                </a:lnTo>
                <a:lnTo>
                  <a:pt x="338" y="204"/>
                </a:lnTo>
                <a:lnTo>
                  <a:pt x="336" y="206"/>
                </a:lnTo>
                <a:lnTo>
                  <a:pt x="326" y="206"/>
                </a:lnTo>
                <a:lnTo>
                  <a:pt x="326" y="206"/>
                </a:lnTo>
                <a:lnTo>
                  <a:pt x="300" y="210"/>
                </a:lnTo>
                <a:lnTo>
                  <a:pt x="300" y="210"/>
                </a:lnTo>
                <a:lnTo>
                  <a:pt x="288" y="210"/>
                </a:lnTo>
                <a:lnTo>
                  <a:pt x="272" y="210"/>
                </a:lnTo>
                <a:lnTo>
                  <a:pt x="272" y="210"/>
                </a:lnTo>
                <a:lnTo>
                  <a:pt x="260" y="206"/>
                </a:lnTo>
                <a:lnTo>
                  <a:pt x="260" y="206"/>
                </a:lnTo>
                <a:lnTo>
                  <a:pt x="258" y="206"/>
                </a:lnTo>
                <a:lnTo>
                  <a:pt x="258" y="206"/>
                </a:lnTo>
                <a:lnTo>
                  <a:pt x="256" y="206"/>
                </a:lnTo>
                <a:lnTo>
                  <a:pt x="256" y="206"/>
                </a:lnTo>
                <a:lnTo>
                  <a:pt x="254" y="208"/>
                </a:lnTo>
                <a:lnTo>
                  <a:pt x="252" y="208"/>
                </a:lnTo>
                <a:lnTo>
                  <a:pt x="252" y="208"/>
                </a:lnTo>
                <a:lnTo>
                  <a:pt x="252" y="212"/>
                </a:lnTo>
                <a:lnTo>
                  <a:pt x="252" y="212"/>
                </a:lnTo>
                <a:lnTo>
                  <a:pt x="250" y="216"/>
                </a:lnTo>
                <a:lnTo>
                  <a:pt x="250" y="216"/>
                </a:lnTo>
                <a:lnTo>
                  <a:pt x="250" y="218"/>
                </a:lnTo>
                <a:lnTo>
                  <a:pt x="250" y="218"/>
                </a:lnTo>
                <a:lnTo>
                  <a:pt x="248" y="220"/>
                </a:lnTo>
                <a:lnTo>
                  <a:pt x="248" y="220"/>
                </a:lnTo>
                <a:lnTo>
                  <a:pt x="248" y="224"/>
                </a:lnTo>
                <a:lnTo>
                  <a:pt x="248" y="224"/>
                </a:lnTo>
                <a:lnTo>
                  <a:pt x="246" y="230"/>
                </a:lnTo>
                <a:lnTo>
                  <a:pt x="246" y="230"/>
                </a:lnTo>
                <a:lnTo>
                  <a:pt x="240" y="246"/>
                </a:lnTo>
                <a:lnTo>
                  <a:pt x="240" y="246"/>
                </a:lnTo>
                <a:lnTo>
                  <a:pt x="236" y="258"/>
                </a:lnTo>
                <a:lnTo>
                  <a:pt x="236" y="258"/>
                </a:lnTo>
                <a:lnTo>
                  <a:pt x="234" y="268"/>
                </a:lnTo>
                <a:lnTo>
                  <a:pt x="230" y="280"/>
                </a:lnTo>
                <a:lnTo>
                  <a:pt x="230" y="280"/>
                </a:lnTo>
                <a:lnTo>
                  <a:pt x="230" y="290"/>
                </a:lnTo>
                <a:lnTo>
                  <a:pt x="230" y="298"/>
                </a:lnTo>
                <a:lnTo>
                  <a:pt x="230" y="298"/>
                </a:lnTo>
                <a:lnTo>
                  <a:pt x="230" y="308"/>
                </a:lnTo>
                <a:lnTo>
                  <a:pt x="230" y="316"/>
                </a:lnTo>
                <a:lnTo>
                  <a:pt x="228" y="320"/>
                </a:lnTo>
                <a:lnTo>
                  <a:pt x="228" y="320"/>
                </a:lnTo>
                <a:lnTo>
                  <a:pt x="224" y="326"/>
                </a:lnTo>
                <a:lnTo>
                  <a:pt x="224" y="326"/>
                </a:lnTo>
                <a:lnTo>
                  <a:pt x="226" y="328"/>
                </a:lnTo>
                <a:lnTo>
                  <a:pt x="226" y="328"/>
                </a:lnTo>
                <a:lnTo>
                  <a:pt x="226" y="328"/>
                </a:lnTo>
                <a:lnTo>
                  <a:pt x="226" y="328"/>
                </a:lnTo>
                <a:lnTo>
                  <a:pt x="226" y="330"/>
                </a:lnTo>
                <a:lnTo>
                  <a:pt x="226" y="330"/>
                </a:lnTo>
                <a:lnTo>
                  <a:pt x="226" y="330"/>
                </a:lnTo>
                <a:lnTo>
                  <a:pt x="226" y="330"/>
                </a:lnTo>
                <a:lnTo>
                  <a:pt x="224" y="332"/>
                </a:lnTo>
                <a:lnTo>
                  <a:pt x="224" y="332"/>
                </a:lnTo>
                <a:lnTo>
                  <a:pt x="224" y="332"/>
                </a:lnTo>
                <a:lnTo>
                  <a:pt x="224" y="332"/>
                </a:lnTo>
                <a:lnTo>
                  <a:pt x="224" y="332"/>
                </a:lnTo>
                <a:lnTo>
                  <a:pt x="224" y="332"/>
                </a:lnTo>
                <a:lnTo>
                  <a:pt x="226" y="334"/>
                </a:lnTo>
                <a:lnTo>
                  <a:pt x="226" y="334"/>
                </a:lnTo>
                <a:lnTo>
                  <a:pt x="226" y="336"/>
                </a:lnTo>
                <a:lnTo>
                  <a:pt x="226" y="336"/>
                </a:lnTo>
                <a:lnTo>
                  <a:pt x="228" y="338"/>
                </a:lnTo>
                <a:lnTo>
                  <a:pt x="228" y="338"/>
                </a:lnTo>
                <a:lnTo>
                  <a:pt x="228" y="338"/>
                </a:lnTo>
                <a:lnTo>
                  <a:pt x="228" y="338"/>
                </a:lnTo>
                <a:lnTo>
                  <a:pt x="228" y="340"/>
                </a:lnTo>
                <a:lnTo>
                  <a:pt x="228" y="340"/>
                </a:lnTo>
                <a:lnTo>
                  <a:pt x="228" y="342"/>
                </a:lnTo>
                <a:lnTo>
                  <a:pt x="228" y="342"/>
                </a:lnTo>
                <a:lnTo>
                  <a:pt x="228" y="342"/>
                </a:lnTo>
                <a:lnTo>
                  <a:pt x="228" y="342"/>
                </a:lnTo>
                <a:lnTo>
                  <a:pt x="230" y="344"/>
                </a:lnTo>
                <a:lnTo>
                  <a:pt x="230" y="344"/>
                </a:lnTo>
                <a:lnTo>
                  <a:pt x="230" y="344"/>
                </a:lnTo>
                <a:lnTo>
                  <a:pt x="230" y="344"/>
                </a:lnTo>
                <a:lnTo>
                  <a:pt x="230" y="346"/>
                </a:lnTo>
                <a:lnTo>
                  <a:pt x="230" y="346"/>
                </a:lnTo>
                <a:lnTo>
                  <a:pt x="232" y="350"/>
                </a:lnTo>
                <a:lnTo>
                  <a:pt x="232" y="350"/>
                </a:lnTo>
                <a:lnTo>
                  <a:pt x="230" y="352"/>
                </a:lnTo>
                <a:lnTo>
                  <a:pt x="230" y="352"/>
                </a:lnTo>
                <a:lnTo>
                  <a:pt x="232" y="352"/>
                </a:lnTo>
                <a:lnTo>
                  <a:pt x="232" y="352"/>
                </a:lnTo>
                <a:lnTo>
                  <a:pt x="232" y="354"/>
                </a:lnTo>
                <a:lnTo>
                  <a:pt x="232" y="354"/>
                </a:lnTo>
                <a:lnTo>
                  <a:pt x="234" y="354"/>
                </a:lnTo>
                <a:lnTo>
                  <a:pt x="234" y="354"/>
                </a:lnTo>
                <a:lnTo>
                  <a:pt x="234" y="356"/>
                </a:lnTo>
                <a:lnTo>
                  <a:pt x="234" y="356"/>
                </a:lnTo>
                <a:lnTo>
                  <a:pt x="238" y="358"/>
                </a:lnTo>
                <a:lnTo>
                  <a:pt x="238" y="358"/>
                </a:lnTo>
                <a:lnTo>
                  <a:pt x="238" y="360"/>
                </a:lnTo>
                <a:lnTo>
                  <a:pt x="240" y="362"/>
                </a:lnTo>
                <a:lnTo>
                  <a:pt x="240" y="362"/>
                </a:lnTo>
                <a:lnTo>
                  <a:pt x="242" y="364"/>
                </a:lnTo>
                <a:lnTo>
                  <a:pt x="242" y="364"/>
                </a:lnTo>
                <a:lnTo>
                  <a:pt x="244" y="368"/>
                </a:lnTo>
                <a:lnTo>
                  <a:pt x="244" y="368"/>
                </a:lnTo>
                <a:lnTo>
                  <a:pt x="248" y="376"/>
                </a:lnTo>
                <a:lnTo>
                  <a:pt x="248" y="376"/>
                </a:lnTo>
                <a:lnTo>
                  <a:pt x="264" y="396"/>
                </a:lnTo>
                <a:lnTo>
                  <a:pt x="264" y="396"/>
                </a:lnTo>
                <a:lnTo>
                  <a:pt x="278" y="418"/>
                </a:lnTo>
                <a:lnTo>
                  <a:pt x="278" y="418"/>
                </a:lnTo>
                <a:lnTo>
                  <a:pt x="284" y="430"/>
                </a:lnTo>
                <a:lnTo>
                  <a:pt x="284" y="430"/>
                </a:lnTo>
                <a:lnTo>
                  <a:pt x="290" y="440"/>
                </a:lnTo>
                <a:lnTo>
                  <a:pt x="290" y="440"/>
                </a:lnTo>
                <a:lnTo>
                  <a:pt x="290" y="442"/>
                </a:lnTo>
                <a:lnTo>
                  <a:pt x="290" y="442"/>
                </a:lnTo>
                <a:lnTo>
                  <a:pt x="290" y="446"/>
                </a:lnTo>
                <a:lnTo>
                  <a:pt x="290" y="446"/>
                </a:lnTo>
                <a:lnTo>
                  <a:pt x="292" y="452"/>
                </a:lnTo>
                <a:lnTo>
                  <a:pt x="292" y="452"/>
                </a:lnTo>
                <a:lnTo>
                  <a:pt x="292" y="458"/>
                </a:lnTo>
                <a:lnTo>
                  <a:pt x="292" y="458"/>
                </a:lnTo>
                <a:lnTo>
                  <a:pt x="290" y="464"/>
                </a:lnTo>
                <a:lnTo>
                  <a:pt x="290" y="464"/>
                </a:lnTo>
                <a:lnTo>
                  <a:pt x="288" y="468"/>
                </a:lnTo>
                <a:lnTo>
                  <a:pt x="288" y="468"/>
                </a:lnTo>
                <a:lnTo>
                  <a:pt x="286" y="470"/>
                </a:lnTo>
                <a:lnTo>
                  <a:pt x="286" y="470"/>
                </a:lnTo>
                <a:lnTo>
                  <a:pt x="286" y="474"/>
                </a:lnTo>
                <a:lnTo>
                  <a:pt x="286" y="474"/>
                </a:lnTo>
                <a:lnTo>
                  <a:pt x="284" y="478"/>
                </a:lnTo>
                <a:lnTo>
                  <a:pt x="284" y="478"/>
                </a:lnTo>
                <a:lnTo>
                  <a:pt x="284" y="480"/>
                </a:lnTo>
                <a:lnTo>
                  <a:pt x="284" y="480"/>
                </a:lnTo>
                <a:lnTo>
                  <a:pt x="282" y="484"/>
                </a:lnTo>
                <a:lnTo>
                  <a:pt x="282" y="484"/>
                </a:lnTo>
                <a:lnTo>
                  <a:pt x="276" y="504"/>
                </a:lnTo>
                <a:lnTo>
                  <a:pt x="276" y="504"/>
                </a:lnTo>
                <a:lnTo>
                  <a:pt x="272" y="516"/>
                </a:lnTo>
                <a:lnTo>
                  <a:pt x="272" y="516"/>
                </a:lnTo>
                <a:lnTo>
                  <a:pt x="268" y="534"/>
                </a:lnTo>
                <a:lnTo>
                  <a:pt x="268" y="534"/>
                </a:lnTo>
                <a:lnTo>
                  <a:pt x="264" y="544"/>
                </a:lnTo>
                <a:lnTo>
                  <a:pt x="264" y="544"/>
                </a:lnTo>
                <a:lnTo>
                  <a:pt x="262" y="554"/>
                </a:lnTo>
                <a:lnTo>
                  <a:pt x="262" y="554"/>
                </a:lnTo>
                <a:lnTo>
                  <a:pt x="262" y="558"/>
                </a:lnTo>
                <a:lnTo>
                  <a:pt x="262" y="558"/>
                </a:lnTo>
                <a:lnTo>
                  <a:pt x="258" y="566"/>
                </a:lnTo>
                <a:lnTo>
                  <a:pt x="258" y="566"/>
                </a:lnTo>
                <a:lnTo>
                  <a:pt x="256" y="570"/>
                </a:lnTo>
                <a:lnTo>
                  <a:pt x="256" y="570"/>
                </a:lnTo>
                <a:lnTo>
                  <a:pt x="256" y="574"/>
                </a:lnTo>
                <a:lnTo>
                  <a:pt x="256" y="574"/>
                </a:lnTo>
                <a:lnTo>
                  <a:pt x="254" y="576"/>
                </a:lnTo>
                <a:lnTo>
                  <a:pt x="250" y="578"/>
                </a:lnTo>
                <a:lnTo>
                  <a:pt x="250" y="578"/>
                </a:lnTo>
                <a:lnTo>
                  <a:pt x="246" y="578"/>
                </a:lnTo>
                <a:lnTo>
                  <a:pt x="246" y="578"/>
                </a:lnTo>
                <a:lnTo>
                  <a:pt x="246" y="580"/>
                </a:lnTo>
                <a:lnTo>
                  <a:pt x="246" y="580"/>
                </a:lnTo>
                <a:lnTo>
                  <a:pt x="246" y="582"/>
                </a:lnTo>
                <a:lnTo>
                  <a:pt x="246" y="582"/>
                </a:lnTo>
                <a:lnTo>
                  <a:pt x="246" y="582"/>
                </a:lnTo>
                <a:lnTo>
                  <a:pt x="246" y="584"/>
                </a:lnTo>
                <a:lnTo>
                  <a:pt x="246" y="584"/>
                </a:lnTo>
                <a:lnTo>
                  <a:pt x="246" y="586"/>
                </a:lnTo>
                <a:lnTo>
                  <a:pt x="246" y="586"/>
                </a:lnTo>
                <a:lnTo>
                  <a:pt x="246" y="586"/>
                </a:lnTo>
                <a:lnTo>
                  <a:pt x="246" y="586"/>
                </a:lnTo>
                <a:lnTo>
                  <a:pt x="248" y="590"/>
                </a:lnTo>
                <a:lnTo>
                  <a:pt x="248" y="590"/>
                </a:lnTo>
                <a:lnTo>
                  <a:pt x="250" y="592"/>
                </a:lnTo>
                <a:lnTo>
                  <a:pt x="250" y="592"/>
                </a:lnTo>
                <a:lnTo>
                  <a:pt x="252" y="594"/>
                </a:lnTo>
                <a:lnTo>
                  <a:pt x="252" y="594"/>
                </a:lnTo>
                <a:lnTo>
                  <a:pt x="252" y="594"/>
                </a:lnTo>
                <a:lnTo>
                  <a:pt x="252" y="594"/>
                </a:lnTo>
                <a:lnTo>
                  <a:pt x="252" y="594"/>
                </a:lnTo>
                <a:lnTo>
                  <a:pt x="252" y="594"/>
                </a:lnTo>
                <a:lnTo>
                  <a:pt x="248" y="592"/>
                </a:lnTo>
                <a:lnTo>
                  <a:pt x="248" y="592"/>
                </a:lnTo>
                <a:lnTo>
                  <a:pt x="248" y="592"/>
                </a:lnTo>
                <a:lnTo>
                  <a:pt x="248" y="592"/>
                </a:lnTo>
                <a:lnTo>
                  <a:pt x="250" y="594"/>
                </a:lnTo>
                <a:lnTo>
                  <a:pt x="250" y="594"/>
                </a:lnTo>
                <a:lnTo>
                  <a:pt x="250" y="598"/>
                </a:lnTo>
                <a:lnTo>
                  <a:pt x="250" y="598"/>
                </a:lnTo>
                <a:lnTo>
                  <a:pt x="252" y="602"/>
                </a:lnTo>
                <a:lnTo>
                  <a:pt x="252" y="602"/>
                </a:lnTo>
                <a:lnTo>
                  <a:pt x="252" y="604"/>
                </a:lnTo>
                <a:lnTo>
                  <a:pt x="252" y="604"/>
                </a:lnTo>
                <a:lnTo>
                  <a:pt x="258" y="610"/>
                </a:lnTo>
                <a:lnTo>
                  <a:pt x="258" y="610"/>
                </a:lnTo>
                <a:lnTo>
                  <a:pt x="258" y="610"/>
                </a:lnTo>
                <a:lnTo>
                  <a:pt x="258" y="610"/>
                </a:lnTo>
                <a:lnTo>
                  <a:pt x="260" y="612"/>
                </a:lnTo>
                <a:lnTo>
                  <a:pt x="260" y="612"/>
                </a:lnTo>
                <a:lnTo>
                  <a:pt x="264" y="618"/>
                </a:lnTo>
                <a:lnTo>
                  <a:pt x="264" y="618"/>
                </a:lnTo>
                <a:lnTo>
                  <a:pt x="266" y="622"/>
                </a:lnTo>
                <a:lnTo>
                  <a:pt x="268" y="628"/>
                </a:lnTo>
                <a:lnTo>
                  <a:pt x="268" y="628"/>
                </a:lnTo>
                <a:lnTo>
                  <a:pt x="266" y="630"/>
                </a:lnTo>
                <a:lnTo>
                  <a:pt x="266" y="630"/>
                </a:lnTo>
                <a:lnTo>
                  <a:pt x="268" y="632"/>
                </a:lnTo>
                <a:lnTo>
                  <a:pt x="268" y="632"/>
                </a:lnTo>
                <a:lnTo>
                  <a:pt x="268" y="634"/>
                </a:lnTo>
                <a:lnTo>
                  <a:pt x="268" y="634"/>
                </a:lnTo>
                <a:lnTo>
                  <a:pt x="268" y="636"/>
                </a:lnTo>
                <a:lnTo>
                  <a:pt x="268" y="636"/>
                </a:lnTo>
                <a:lnTo>
                  <a:pt x="264" y="636"/>
                </a:lnTo>
                <a:lnTo>
                  <a:pt x="258" y="638"/>
                </a:lnTo>
                <a:lnTo>
                  <a:pt x="258" y="638"/>
                </a:lnTo>
                <a:lnTo>
                  <a:pt x="240" y="640"/>
                </a:lnTo>
                <a:lnTo>
                  <a:pt x="240" y="640"/>
                </a:lnTo>
                <a:lnTo>
                  <a:pt x="234" y="636"/>
                </a:lnTo>
                <a:lnTo>
                  <a:pt x="232" y="634"/>
                </a:lnTo>
                <a:lnTo>
                  <a:pt x="228" y="630"/>
                </a:lnTo>
                <a:lnTo>
                  <a:pt x="228" y="630"/>
                </a:lnTo>
                <a:lnTo>
                  <a:pt x="226" y="624"/>
                </a:lnTo>
                <a:lnTo>
                  <a:pt x="226" y="622"/>
                </a:lnTo>
                <a:lnTo>
                  <a:pt x="226" y="622"/>
                </a:lnTo>
                <a:lnTo>
                  <a:pt x="224" y="620"/>
                </a:lnTo>
                <a:lnTo>
                  <a:pt x="222" y="618"/>
                </a:lnTo>
                <a:lnTo>
                  <a:pt x="220" y="620"/>
                </a:lnTo>
                <a:lnTo>
                  <a:pt x="220" y="620"/>
                </a:lnTo>
                <a:lnTo>
                  <a:pt x="218" y="618"/>
                </a:lnTo>
                <a:lnTo>
                  <a:pt x="218" y="618"/>
                </a:lnTo>
                <a:lnTo>
                  <a:pt x="216" y="618"/>
                </a:lnTo>
                <a:lnTo>
                  <a:pt x="216" y="618"/>
                </a:lnTo>
                <a:lnTo>
                  <a:pt x="216" y="616"/>
                </a:lnTo>
                <a:lnTo>
                  <a:pt x="214" y="616"/>
                </a:lnTo>
                <a:lnTo>
                  <a:pt x="214" y="616"/>
                </a:lnTo>
                <a:lnTo>
                  <a:pt x="212" y="616"/>
                </a:lnTo>
                <a:lnTo>
                  <a:pt x="212" y="614"/>
                </a:lnTo>
                <a:lnTo>
                  <a:pt x="212" y="614"/>
                </a:lnTo>
                <a:lnTo>
                  <a:pt x="210" y="614"/>
                </a:lnTo>
                <a:lnTo>
                  <a:pt x="210" y="614"/>
                </a:lnTo>
                <a:lnTo>
                  <a:pt x="210" y="612"/>
                </a:lnTo>
                <a:lnTo>
                  <a:pt x="210" y="612"/>
                </a:lnTo>
                <a:lnTo>
                  <a:pt x="208" y="612"/>
                </a:lnTo>
                <a:lnTo>
                  <a:pt x="208" y="612"/>
                </a:lnTo>
                <a:lnTo>
                  <a:pt x="208" y="610"/>
                </a:lnTo>
                <a:lnTo>
                  <a:pt x="208" y="610"/>
                </a:lnTo>
                <a:lnTo>
                  <a:pt x="208" y="606"/>
                </a:lnTo>
                <a:lnTo>
                  <a:pt x="208" y="606"/>
                </a:lnTo>
                <a:lnTo>
                  <a:pt x="208" y="604"/>
                </a:lnTo>
                <a:lnTo>
                  <a:pt x="208" y="604"/>
                </a:lnTo>
                <a:lnTo>
                  <a:pt x="208" y="602"/>
                </a:lnTo>
                <a:lnTo>
                  <a:pt x="208" y="602"/>
                </a:lnTo>
                <a:lnTo>
                  <a:pt x="208" y="602"/>
                </a:lnTo>
                <a:lnTo>
                  <a:pt x="208" y="602"/>
                </a:lnTo>
                <a:lnTo>
                  <a:pt x="208" y="598"/>
                </a:lnTo>
                <a:lnTo>
                  <a:pt x="208" y="598"/>
                </a:lnTo>
                <a:lnTo>
                  <a:pt x="210" y="598"/>
                </a:lnTo>
                <a:lnTo>
                  <a:pt x="210" y="598"/>
                </a:lnTo>
                <a:lnTo>
                  <a:pt x="208" y="594"/>
                </a:lnTo>
                <a:lnTo>
                  <a:pt x="208" y="594"/>
                </a:lnTo>
                <a:lnTo>
                  <a:pt x="208" y="594"/>
                </a:lnTo>
                <a:lnTo>
                  <a:pt x="208" y="594"/>
                </a:lnTo>
                <a:lnTo>
                  <a:pt x="210" y="588"/>
                </a:lnTo>
                <a:lnTo>
                  <a:pt x="210" y="588"/>
                </a:lnTo>
                <a:lnTo>
                  <a:pt x="210" y="584"/>
                </a:lnTo>
                <a:lnTo>
                  <a:pt x="210" y="584"/>
                </a:lnTo>
                <a:lnTo>
                  <a:pt x="212" y="578"/>
                </a:lnTo>
                <a:lnTo>
                  <a:pt x="212" y="578"/>
                </a:lnTo>
                <a:lnTo>
                  <a:pt x="212" y="576"/>
                </a:lnTo>
                <a:lnTo>
                  <a:pt x="212" y="576"/>
                </a:lnTo>
                <a:lnTo>
                  <a:pt x="214" y="574"/>
                </a:lnTo>
                <a:lnTo>
                  <a:pt x="214" y="574"/>
                </a:lnTo>
                <a:lnTo>
                  <a:pt x="216" y="564"/>
                </a:lnTo>
                <a:lnTo>
                  <a:pt x="216" y="564"/>
                </a:lnTo>
                <a:lnTo>
                  <a:pt x="216" y="562"/>
                </a:lnTo>
                <a:lnTo>
                  <a:pt x="216" y="556"/>
                </a:lnTo>
                <a:lnTo>
                  <a:pt x="216" y="556"/>
                </a:lnTo>
                <a:lnTo>
                  <a:pt x="216" y="554"/>
                </a:lnTo>
                <a:lnTo>
                  <a:pt x="216" y="554"/>
                </a:lnTo>
                <a:lnTo>
                  <a:pt x="216" y="552"/>
                </a:lnTo>
                <a:lnTo>
                  <a:pt x="216" y="552"/>
                </a:lnTo>
                <a:lnTo>
                  <a:pt x="218" y="550"/>
                </a:lnTo>
                <a:lnTo>
                  <a:pt x="218" y="550"/>
                </a:lnTo>
                <a:lnTo>
                  <a:pt x="218" y="544"/>
                </a:lnTo>
                <a:lnTo>
                  <a:pt x="218" y="544"/>
                </a:lnTo>
                <a:lnTo>
                  <a:pt x="218" y="542"/>
                </a:lnTo>
                <a:lnTo>
                  <a:pt x="218" y="542"/>
                </a:lnTo>
                <a:lnTo>
                  <a:pt x="222" y="534"/>
                </a:lnTo>
                <a:lnTo>
                  <a:pt x="222" y="534"/>
                </a:lnTo>
                <a:lnTo>
                  <a:pt x="226" y="526"/>
                </a:lnTo>
                <a:lnTo>
                  <a:pt x="226" y="526"/>
                </a:lnTo>
                <a:lnTo>
                  <a:pt x="228" y="524"/>
                </a:lnTo>
                <a:lnTo>
                  <a:pt x="226" y="522"/>
                </a:lnTo>
                <a:lnTo>
                  <a:pt x="226" y="522"/>
                </a:lnTo>
                <a:lnTo>
                  <a:pt x="228" y="506"/>
                </a:lnTo>
                <a:lnTo>
                  <a:pt x="228" y="506"/>
                </a:lnTo>
                <a:lnTo>
                  <a:pt x="230" y="490"/>
                </a:lnTo>
                <a:lnTo>
                  <a:pt x="230" y="490"/>
                </a:lnTo>
                <a:lnTo>
                  <a:pt x="232" y="484"/>
                </a:lnTo>
                <a:lnTo>
                  <a:pt x="232" y="484"/>
                </a:lnTo>
                <a:lnTo>
                  <a:pt x="232" y="482"/>
                </a:lnTo>
                <a:lnTo>
                  <a:pt x="232" y="482"/>
                </a:lnTo>
                <a:lnTo>
                  <a:pt x="232" y="480"/>
                </a:lnTo>
                <a:lnTo>
                  <a:pt x="232" y="480"/>
                </a:lnTo>
                <a:lnTo>
                  <a:pt x="232" y="474"/>
                </a:lnTo>
                <a:lnTo>
                  <a:pt x="232" y="474"/>
                </a:lnTo>
                <a:lnTo>
                  <a:pt x="234" y="470"/>
                </a:lnTo>
                <a:lnTo>
                  <a:pt x="234" y="470"/>
                </a:lnTo>
                <a:lnTo>
                  <a:pt x="234" y="470"/>
                </a:lnTo>
                <a:lnTo>
                  <a:pt x="234" y="468"/>
                </a:lnTo>
                <a:lnTo>
                  <a:pt x="234" y="468"/>
                </a:lnTo>
                <a:lnTo>
                  <a:pt x="234" y="464"/>
                </a:lnTo>
                <a:lnTo>
                  <a:pt x="234" y="464"/>
                </a:lnTo>
                <a:lnTo>
                  <a:pt x="234" y="460"/>
                </a:lnTo>
                <a:lnTo>
                  <a:pt x="234" y="460"/>
                </a:lnTo>
                <a:lnTo>
                  <a:pt x="234" y="458"/>
                </a:lnTo>
                <a:lnTo>
                  <a:pt x="234" y="458"/>
                </a:lnTo>
                <a:lnTo>
                  <a:pt x="230" y="456"/>
                </a:lnTo>
                <a:lnTo>
                  <a:pt x="230" y="456"/>
                </a:lnTo>
                <a:lnTo>
                  <a:pt x="228" y="452"/>
                </a:lnTo>
                <a:lnTo>
                  <a:pt x="228" y="452"/>
                </a:lnTo>
                <a:lnTo>
                  <a:pt x="226" y="452"/>
                </a:lnTo>
                <a:lnTo>
                  <a:pt x="226" y="452"/>
                </a:lnTo>
                <a:lnTo>
                  <a:pt x="224" y="450"/>
                </a:lnTo>
                <a:lnTo>
                  <a:pt x="220" y="446"/>
                </a:lnTo>
                <a:lnTo>
                  <a:pt x="220" y="446"/>
                </a:lnTo>
                <a:lnTo>
                  <a:pt x="218" y="440"/>
                </a:lnTo>
                <a:lnTo>
                  <a:pt x="218" y="440"/>
                </a:lnTo>
                <a:lnTo>
                  <a:pt x="210" y="432"/>
                </a:lnTo>
                <a:lnTo>
                  <a:pt x="210" y="432"/>
                </a:lnTo>
                <a:lnTo>
                  <a:pt x="206" y="428"/>
                </a:lnTo>
                <a:lnTo>
                  <a:pt x="198" y="422"/>
                </a:lnTo>
                <a:lnTo>
                  <a:pt x="198" y="422"/>
                </a:lnTo>
                <a:lnTo>
                  <a:pt x="190" y="414"/>
                </a:lnTo>
                <a:lnTo>
                  <a:pt x="190" y="414"/>
                </a:lnTo>
                <a:lnTo>
                  <a:pt x="182" y="406"/>
                </a:lnTo>
                <a:lnTo>
                  <a:pt x="182" y="406"/>
                </a:lnTo>
                <a:lnTo>
                  <a:pt x="178" y="402"/>
                </a:lnTo>
                <a:lnTo>
                  <a:pt x="178" y="402"/>
                </a:lnTo>
                <a:lnTo>
                  <a:pt x="174" y="400"/>
                </a:lnTo>
                <a:lnTo>
                  <a:pt x="174" y="400"/>
                </a:lnTo>
                <a:lnTo>
                  <a:pt x="172" y="398"/>
                </a:lnTo>
                <a:lnTo>
                  <a:pt x="172" y="398"/>
                </a:lnTo>
                <a:lnTo>
                  <a:pt x="170" y="396"/>
                </a:lnTo>
                <a:lnTo>
                  <a:pt x="170" y="396"/>
                </a:lnTo>
                <a:lnTo>
                  <a:pt x="168" y="396"/>
                </a:lnTo>
                <a:lnTo>
                  <a:pt x="168" y="396"/>
                </a:lnTo>
                <a:lnTo>
                  <a:pt x="166" y="394"/>
                </a:lnTo>
                <a:lnTo>
                  <a:pt x="166" y="394"/>
                </a:lnTo>
                <a:lnTo>
                  <a:pt x="164" y="396"/>
                </a:lnTo>
                <a:lnTo>
                  <a:pt x="164" y="396"/>
                </a:lnTo>
                <a:lnTo>
                  <a:pt x="162" y="398"/>
                </a:lnTo>
                <a:lnTo>
                  <a:pt x="162" y="398"/>
                </a:lnTo>
                <a:lnTo>
                  <a:pt x="160" y="400"/>
                </a:lnTo>
                <a:lnTo>
                  <a:pt x="160" y="400"/>
                </a:lnTo>
                <a:lnTo>
                  <a:pt x="158" y="402"/>
                </a:lnTo>
                <a:lnTo>
                  <a:pt x="158" y="402"/>
                </a:lnTo>
                <a:lnTo>
                  <a:pt x="156" y="404"/>
                </a:lnTo>
                <a:lnTo>
                  <a:pt x="156" y="404"/>
                </a:lnTo>
                <a:lnTo>
                  <a:pt x="154" y="406"/>
                </a:lnTo>
                <a:lnTo>
                  <a:pt x="150" y="416"/>
                </a:lnTo>
                <a:lnTo>
                  <a:pt x="150" y="416"/>
                </a:lnTo>
                <a:lnTo>
                  <a:pt x="144" y="426"/>
                </a:lnTo>
                <a:lnTo>
                  <a:pt x="144" y="426"/>
                </a:lnTo>
                <a:lnTo>
                  <a:pt x="140" y="432"/>
                </a:lnTo>
                <a:lnTo>
                  <a:pt x="140" y="432"/>
                </a:lnTo>
                <a:lnTo>
                  <a:pt x="140" y="434"/>
                </a:lnTo>
                <a:lnTo>
                  <a:pt x="140" y="436"/>
                </a:lnTo>
                <a:lnTo>
                  <a:pt x="140" y="436"/>
                </a:lnTo>
                <a:lnTo>
                  <a:pt x="138" y="442"/>
                </a:lnTo>
                <a:lnTo>
                  <a:pt x="138" y="442"/>
                </a:lnTo>
                <a:lnTo>
                  <a:pt x="134" y="448"/>
                </a:lnTo>
                <a:lnTo>
                  <a:pt x="134" y="448"/>
                </a:lnTo>
                <a:lnTo>
                  <a:pt x="134" y="452"/>
                </a:lnTo>
                <a:lnTo>
                  <a:pt x="134" y="452"/>
                </a:lnTo>
                <a:lnTo>
                  <a:pt x="132" y="456"/>
                </a:lnTo>
                <a:lnTo>
                  <a:pt x="132" y="456"/>
                </a:lnTo>
                <a:lnTo>
                  <a:pt x="130" y="466"/>
                </a:lnTo>
                <a:lnTo>
                  <a:pt x="130" y="466"/>
                </a:lnTo>
                <a:lnTo>
                  <a:pt x="128" y="470"/>
                </a:lnTo>
                <a:lnTo>
                  <a:pt x="128" y="470"/>
                </a:lnTo>
                <a:lnTo>
                  <a:pt x="132" y="474"/>
                </a:lnTo>
                <a:lnTo>
                  <a:pt x="132" y="474"/>
                </a:lnTo>
                <a:lnTo>
                  <a:pt x="134" y="476"/>
                </a:lnTo>
                <a:lnTo>
                  <a:pt x="134" y="478"/>
                </a:lnTo>
                <a:lnTo>
                  <a:pt x="134" y="478"/>
                </a:lnTo>
                <a:lnTo>
                  <a:pt x="132" y="482"/>
                </a:lnTo>
                <a:lnTo>
                  <a:pt x="132" y="482"/>
                </a:lnTo>
                <a:lnTo>
                  <a:pt x="132" y="486"/>
                </a:lnTo>
                <a:lnTo>
                  <a:pt x="132" y="486"/>
                </a:lnTo>
                <a:lnTo>
                  <a:pt x="134" y="488"/>
                </a:lnTo>
                <a:lnTo>
                  <a:pt x="134" y="488"/>
                </a:lnTo>
                <a:lnTo>
                  <a:pt x="134" y="490"/>
                </a:lnTo>
                <a:lnTo>
                  <a:pt x="134" y="490"/>
                </a:lnTo>
                <a:lnTo>
                  <a:pt x="134" y="494"/>
                </a:lnTo>
                <a:lnTo>
                  <a:pt x="134" y="494"/>
                </a:lnTo>
                <a:lnTo>
                  <a:pt x="134" y="496"/>
                </a:lnTo>
                <a:lnTo>
                  <a:pt x="134" y="496"/>
                </a:lnTo>
                <a:lnTo>
                  <a:pt x="134" y="500"/>
                </a:lnTo>
                <a:lnTo>
                  <a:pt x="134" y="500"/>
                </a:lnTo>
                <a:lnTo>
                  <a:pt x="134" y="502"/>
                </a:lnTo>
                <a:lnTo>
                  <a:pt x="134" y="502"/>
                </a:lnTo>
                <a:lnTo>
                  <a:pt x="136" y="506"/>
                </a:lnTo>
                <a:lnTo>
                  <a:pt x="136" y="506"/>
                </a:lnTo>
                <a:lnTo>
                  <a:pt x="136" y="512"/>
                </a:lnTo>
                <a:lnTo>
                  <a:pt x="136" y="512"/>
                </a:lnTo>
                <a:lnTo>
                  <a:pt x="136" y="516"/>
                </a:lnTo>
                <a:lnTo>
                  <a:pt x="136" y="516"/>
                </a:lnTo>
                <a:lnTo>
                  <a:pt x="136" y="522"/>
                </a:lnTo>
                <a:lnTo>
                  <a:pt x="136" y="526"/>
                </a:lnTo>
                <a:lnTo>
                  <a:pt x="136" y="526"/>
                </a:lnTo>
                <a:lnTo>
                  <a:pt x="136" y="528"/>
                </a:lnTo>
                <a:lnTo>
                  <a:pt x="136" y="528"/>
                </a:lnTo>
                <a:lnTo>
                  <a:pt x="138" y="538"/>
                </a:lnTo>
                <a:lnTo>
                  <a:pt x="138" y="538"/>
                </a:lnTo>
                <a:lnTo>
                  <a:pt x="138" y="544"/>
                </a:lnTo>
                <a:lnTo>
                  <a:pt x="138" y="544"/>
                </a:lnTo>
                <a:lnTo>
                  <a:pt x="138" y="546"/>
                </a:lnTo>
                <a:lnTo>
                  <a:pt x="138" y="546"/>
                </a:lnTo>
                <a:lnTo>
                  <a:pt x="138" y="548"/>
                </a:lnTo>
                <a:lnTo>
                  <a:pt x="138" y="548"/>
                </a:lnTo>
                <a:lnTo>
                  <a:pt x="140" y="550"/>
                </a:lnTo>
                <a:lnTo>
                  <a:pt x="140" y="554"/>
                </a:lnTo>
                <a:lnTo>
                  <a:pt x="140" y="554"/>
                </a:lnTo>
                <a:lnTo>
                  <a:pt x="138" y="562"/>
                </a:lnTo>
                <a:lnTo>
                  <a:pt x="138" y="562"/>
                </a:lnTo>
                <a:lnTo>
                  <a:pt x="138" y="564"/>
                </a:lnTo>
                <a:lnTo>
                  <a:pt x="138" y="566"/>
                </a:lnTo>
                <a:lnTo>
                  <a:pt x="138" y="566"/>
                </a:lnTo>
                <a:lnTo>
                  <a:pt x="138" y="570"/>
                </a:lnTo>
                <a:lnTo>
                  <a:pt x="138" y="570"/>
                </a:lnTo>
                <a:lnTo>
                  <a:pt x="138" y="572"/>
                </a:lnTo>
                <a:lnTo>
                  <a:pt x="138" y="572"/>
                </a:lnTo>
                <a:lnTo>
                  <a:pt x="138" y="574"/>
                </a:lnTo>
                <a:lnTo>
                  <a:pt x="138" y="574"/>
                </a:lnTo>
                <a:lnTo>
                  <a:pt x="136" y="578"/>
                </a:lnTo>
                <a:lnTo>
                  <a:pt x="136" y="578"/>
                </a:lnTo>
                <a:lnTo>
                  <a:pt x="136" y="580"/>
                </a:lnTo>
                <a:lnTo>
                  <a:pt x="136" y="580"/>
                </a:lnTo>
                <a:lnTo>
                  <a:pt x="136" y="580"/>
                </a:lnTo>
                <a:lnTo>
                  <a:pt x="136" y="580"/>
                </a:lnTo>
                <a:lnTo>
                  <a:pt x="134" y="580"/>
                </a:lnTo>
                <a:lnTo>
                  <a:pt x="134" y="580"/>
                </a:lnTo>
                <a:lnTo>
                  <a:pt x="134" y="582"/>
                </a:lnTo>
                <a:lnTo>
                  <a:pt x="134" y="582"/>
                </a:lnTo>
                <a:lnTo>
                  <a:pt x="132" y="582"/>
                </a:lnTo>
                <a:lnTo>
                  <a:pt x="132" y="582"/>
                </a:lnTo>
                <a:lnTo>
                  <a:pt x="132" y="582"/>
                </a:lnTo>
                <a:lnTo>
                  <a:pt x="132" y="582"/>
                </a:lnTo>
                <a:lnTo>
                  <a:pt x="130" y="584"/>
                </a:lnTo>
                <a:lnTo>
                  <a:pt x="130" y="584"/>
                </a:lnTo>
                <a:lnTo>
                  <a:pt x="130" y="584"/>
                </a:lnTo>
                <a:lnTo>
                  <a:pt x="130" y="584"/>
                </a:lnTo>
                <a:lnTo>
                  <a:pt x="128" y="584"/>
                </a:lnTo>
                <a:lnTo>
                  <a:pt x="128" y="584"/>
                </a:lnTo>
                <a:lnTo>
                  <a:pt x="128" y="586"/>
                </a:lnTo>
                <a:lnTo>
                  <a:pt x="128" y="586"/>
                </a:lnTo>
                <a:lnTo>
                  <a:pt x="126" y="586"/>
                </a:lnTo>
                <a:lnTo>
                  <a:pt x="126" y="586"/>
                </a:lnTo>
                <a:lnTo>
                  <a:pt x="122" y="588"/>
                </a:lnTo>
                <a:lnTo>
                  <a:pt x="122" y="588"/>
                </a:lnTo>
                <a:lnTo>
                  <a:pt x="120" y="590"/>
                </a:lnTo>
                <a:lnTo>
                  <a:pt x="120" y="590"/>
                </a:lnTo>
                <a:lnTo>
                  <a:pt x="120" y="592"/>
                </a:lnTo>
                <a:lnTo>
                  <a:pt x="120" y="592"/>
                </a:lnTo>
                <a:lnTo>
                  <a:pt x="120" y="594"/>
                </a:lnTo>
                <a:lnTo>
                  <a:pt x="120" y="594"/>
                </a:lnTo>
                <a:lnTo>
                  <a:pt x="118" y="594"/>
                </a:lnTo>
                <a:lnTo>
                  <a:pt x="118" y="594"/>
                </a:lnTo>
                <a:lnTo>
                  <a:pt x="118" y="596"/>
                </a:lnTo>
                <a:lnTo>
                  <a:pt x="118" y="596"/>
                </a:lnTo>
                <a:lnTo>
                  <a:pt x="118" y="598"/>
                </a:lnTo>
                <a:lnTo>
                  <a:pt x="116" y="598"/>
                </a:lnTo>
                <a:lnTo>
                  <a:pt x="116" y="598"/>
                </a:lnTo>
                <a:lnTo>
                  <a:pt x="116" y="600"/>
                </a:lnTo>
                <a:lnTo>
                  <a:pt x="116" y="600"/>
                </a:lnTo>
                <a:lnTo>
                  <a:pt x="114" y="600"/>
                </a:lnTo>
                <a:lnTo>
                  <a:pt x="114" y="600"/>
                </a:lnTo>
                <a:lnTo>
                  <a:pt x="114" y="600"/>
                </a:lnTo>
                <a:lnTo>
                  <a:pt x="114" y="600"/>
                </a:lnTo>
                <a:lnTo>
                  <a:pt x="112" y="602"/>
                </a:lnTo>
                <a:lnTo>
                  <a:pt x="112" y="602"/>
                </a:lnTo>
                <a:lnTo>
                  <a:pt x="112" y="602"/>
                </a:lnTo>
                <a:lnTo>
                  <a:pt x="112" y="602"/>
                </a:lnTo>
                <a:lnTo>
                  <a:pt x="112" y="602"/>
                </a:lnTo>
                <a:lnTo>
                  <a:pt x="112" y="602"/>
                </a:lnTo>
                <a:lnTo>
                  <a:pt x="110" y="602"/>
                </a:lnTo>
                <a:lnTo>
                  <a:pt x="110" y="602"/>
                </a:lnTo>
                <a:lnTo>
                  <a:pt x="110" y="602"/>
                </a:lnTo>
                <a:lnTo>
                  <a:pt x="110" y="602"/>
                </a:lnTo>
                <a:lnTo>
                  <a:pt x="108" y="602"/>
                </a:lnTo>
                <a:lnTo>
                  <a:pt x="108" y="602"/>
                </a:lnTo>
                <a:lnTo>
                  <a:pt x="108" y="602"/>
                </a:lnTo>
                <a:lnTo>
                  <a:pt x="108" y="602"/>
                </a:lnTo>
                <a:lnTo>
                  <a:pt x="98" y="602"/>
                </a:lnTo>
                <a:lnTo>
                  <a:pt x="98" y="602"/>
                </a:lnTo>
                <a:lnTo>
                  <a:pt x="88" y="600"/>
                </a:lnTo>
                <a:lnTo>
                  <a:pt x="88" y="600"/>
                </a:lnTo>
                <a:lnTo>
                  <a:pt x="86" y="598"/>
                </a:lnTo>
                <a:lnTo>
                  <a:pt x="84" y="596"/>
                </a:lnTo>
                <a:lnTo>
                  <a:pt x="84" y="596"/>
                </a:lnTo>
                <a:lnTo>
                  <a:pt x="86" y="588"/>
                </a:lnTo>
                <a:lnTo>
                  <a:pt x="86" y="588"/>
                </a:lnTo>
                <a:lnTo>
                  <a:pt x="86" y="584"/>
                </a:lnTo>
                <a:lnTo>
                  <a:pt x="88" y="582"/>
                </a:lnTo>
                <a:lnTo>
                  <a:pt x="88" y="582"/>
                </a:lnTo>
                <a:lnTo>
                  <a:pt x="92" y="576"/>
                </a:lnTo>
                <a:lnTo>
                  <a:pt x="92" y="576"/>
                </a:lnTo>
                <a:lnTo>
                  <a:pt x="94" y="574"/>
                </a:lnTo>
                <a:lnTo>
                  <a:pt x="94" y="574"/>
                </a:lnTo>
                <a:lnTo>
                  <a:pt x="96" y="572"/>
                </a:lnTo>
                <a:lnTo>
                  <a:pt x="96" y="572"/>
                </a:lnTo>
                <a:lnTo>
                  <a:pt x="98" y="572"/>
                </a:lnTo>
                <a:lnTo>
                  <a:pt x="98" y="572"/>
                </a:lnTo>
                <a:lnTo>
                  <a:pt x="100" y="568"/>
                </a:lnTo>
                <a:lnTo>
                  <a:pt x="100" y="568"/>
                </a:lnTo>
                <a:lnTo>
                  <a:pt x="102" y="566"/>
                </a:lnTo>
                <a:lnTo>
                  <a:pt x="102" y="566"/>
                </a:lnTo>
                <a:lnTo>
                  <a:pt x="102" y="566"/>
                </a:lnTo>
                <a:lnTo>
                  <a:pt x="102" y="566"/>
                </a:lnTo>
                <a:lnTo>
                  <a:pt x="104" y="562"/>
                </a:lnTo>
                <a:lnTo>
                  <a:pt x="104" y="562"/>
                </a:lnTo>
                <a:lnTo>
                  <a:pt x="104" y="562"/>
                </a:lnTo>
                <a:lnTo>
                  <a:pt x="104" y="562"/>
                </a:lnTo>
                <a:lnTo>
                  <a:pt x="104" y="560"/>
                </a:lnTo>
                <a:lnTo>
                  <a:pt x="104" y="560"/>
                </a:lnTo>
                <a:lnTo>
                  <a:pt x="104" y="558"/>
                </a:lnTo>
                <a:lnTo>
                  <a:pt x="104" y="558"/>
                </a:lnTo>
                <a:lnTo>
                  <a:pt x="102" y="556"/>
                </a:lnTo>
                <a:lnTo>
                  <a:pt x="102" y="556"/>
                </a:lnTo>
                <a:lnTo>
                  <a:pt x="104" y="554"/>
                </a:lnTo>
                <a:lnTo>
                  <a:pt x="104" y="554"/>
                </a:lnTo>
                <a:lnTo>
                  <a:pt x="104" y="550"/>
                </a:lnTo>
                <a:lnTo>
                  <a:pt x="104" y="550"/>
                </a:lnTo>
                <a:lnTo>
                  <a:pt x="102" y="548"/>
                </a:lnTo>
                <a:lnTo>
                  <a:pt x="102" y="548"/>
                </a:lnTo>
                <a:lnTo>
                  <a:pt x="102" y="544"/>
                </a:lnTo>
                <a:lnTo>
                  <a:pt x="102" y="544"/>
                </a:lnTo>
                <a:lnTo>
                  <a:pt x="102" y="540"/>
                </a:lnTo>
                <a:lnTo>
                  <a:pt x="102" y="540"/>
                </a:lnTo>
                <a:lnTo>
                  <a:pt x="100" y="528"/>
                </a:lnTo>
                <a:lnTo>
                  <a:pt x="100" y="528"/>
                </a:lnTo>
                <a:lnTo>
                  <a:pt x="96" y="516"/>
                </a:lnTo>
                <a:lnTo>
                  <a:pt x="96" y="516"/>
                </a:lnTo>
                <a:lnTo>
                  <a:pt x="90" y="510"/>
                </a:lnTo>
                <a:lnTo>
                  <a:pt x="90" y="510"/>
                </a:lnTo>
                <a:lnTo>
                  <a:pt x="84" y="502"/>
                </a:lnTo>
                <a:lnTo>
                  <a:pt x="84" y="502"/>
                </a:lnTo>
                <a:lnTo>
                  <a:pt x="82" y="496"/>
                </a:lnTo>
                <a:lnTo>
                  <a:pt x="82" y="496"/>
                </a:lnTo>
                <a:lnTo>
                  <a:pt x="82" y="492"/>
                </a:lnTo>
                <a:lnTo>
                  <a:pt x="82" y="492"/>
                </a:lnTo>
                <a:lnTo>
                  <a:pt x="82" y="488"/>
                </a:lnTo>
                <a:lnTo>
                  <a:pt x="82" y="488"/>
                </a:lnTo>
                <a:lnTo>
                  <a:pt x="80" y="486"/>
                </a:lnTo>
                <a:lnTo>
                  <a:pt x="78" y="482"/>
                </a:lnTo>
                <a:lnTo>
                  <a:pt x="78" y="482"/>
                </a:lnTo>
                <a:lnTo>
                  <a:pt x="76" y="478"/>
                </a:lnTo>
                <a:lnTo>
                  <a:pt x="78" y="474"/>
                </a:lnTo>
                <a:lnTo>
                  <a:pt x="78" y="474"/>
                </a:lnTo>
                <a:lnTo>
                  <a:pt x="80" y="472"/>
                </a:lnTo>
                <a:lnTo>
                  <a:pt x="80" y="472"/>
                </a:lnTo>
                <a:lnTo>
                  <a:pt x="78" y="470"/>
                </a:lnTo>
                <a:lnTo>
                  <a:pt x="78" y="464"/>
                </a:lnTo>
                <a:lnTo>
                  <a:pt x="78" y="464"/>
                </a:lnTo>
                <a:lnTo>
                  <a:pt x="80" y="460"/>
                </a:lnTo>
                <a:lnTo>
                  <a:pt x="80" y="460"/>
                </a:lnTo>
                <a:lnTo>
                  <a:pt x="82" y="456"/>
                </a:lnTo>
                <a:lnTo>
                  <a:pt x="82" y="456"/>
                </a:lnTo>
                <a:lnTo>
                  <a:pt x="82" y="454"/>
                </a:lnTo>
                <a:lnTo>
                  <a:pt x="82" y="454"/>
                </a:lnTo>
                <a:lnTo>
                  <a:pt x="84" y="440"/>
                </a:lnTo>
                <a:lnTo>
                  <a:pt x="84" y="440"/>
                </a:lnTo>
                <a:lnTo>
                  <a:pt x="86" y="424"/>
                </a:lnTo>
                <a:lnTo>
                  <a:pt x="86" y="424"/>
                </a:lnTo>
                <a:lnTo>
                  <a:pt x="88" y="414"/>
                </a:lnTo>
                <a:lnTo>
                  <a:pt x="88" y="414"/>
                </a:lnTo>
                <a:lnTo>
                  <a:pt x="88" y="410"/>
                </a:lnTo>
                <a:lnTo>
                  <a:pt x="88" y="410"/>
                </a:lnTo>
                <a:lnTo>
                  <a:pt x="90" y="406"/>
                </a:lnTo>
                <a:lnTo>
                  <a:pt x="90" y="406"/>
                </a:lnTo>
                <a:lnTo>
                  <a:pt x="90" y="402"/>
                </a:lnTo>
                <a:lnTo>
                  <a:pt x="90" y="402"/>
                </a:lnTo>
                <a:lnTo>
                  <a:pt x="90" y="398"/>
                </a:lnTo>
                <a:lnTo>
                  <a:pt x="90" y="398"/>
                </a:lnTo>
                <a:lnTo>
                  <a:pt x="90" y="394"/>
                </a:lnTo>
                <a:lnTo>
                  <a:pt x="90" y="394"/>
                </a:lnTo>
                <a:lnTo>
                  <a:pt x="92" y="392"/>
                </a:lnTo>
                <a:lnTo>
                  <a:pt x="92" y="392"/>
                </a:lnTo>
                <a:lnTo>
                  <a:pt x="92" y="390"/>
                </a:lnTo>
                <a:lnTo>
                  <a:pt x="92" y="390"/>
                </a:lnTo>
                <a:lnTo>
                  <a:pt x="92" y="388"/>
                </a:lnTo>
                <a:lnTo>
                  <a:pt x="92" y="388"/>
                </a:lnTo>
                <a:lnTo>
                  <a:pt x="92" y="386"/>
                </a:lnTo>
                <a:lnTo>
                  <a:pt x="92" y="386"/>
                </a:lnTo>
                <a:lnTo>
                  <a:pt x="92" y="384"/>
                </a:lnTo>
                <a:lnTo>
                  <a:pt x="92" y="384"/>
                </a:lnTo>
                <a:lnTo>
                  <a:pt x="92" y="380"/>
                </a:lnTo>
                <a:lnTo>
                  <a:pt x="92" y="380"/>
                </a:lnTo>
                <a:lnTo>
                  <a:pt x="92" y="378"/>
                </a:lnTo>
                <a:lnTo>
                  <a:pt x="92" y="378"/>
                </a:lnTo>
                <a:lnTo>
                  <a:pt x="94" y="378"/>
                </a:lnTo>
                <a:lnTo>
                  <a:pt x="94" y="378"/>
                </a:lnTo>
                <a:lnTo>
                  <a:pt x="94" y="374"/>
                </a:lnTo>
                <a:lnTo>
                  <a:pt x="94" y="374"/>
                </a:lnTo>
                <a:lnTo>
                  <a:pt x="94" y="372"/>
                </a:lnTo>
                <a:lnTo>
                  <a:pt x="94" y="372"/>
                </a:lnTo>
                <a:lnTo>
                  <a:pt x="94" y="370"/>
                </a:lnTo>
                <a:lnTo>
                  <a:pt x="94" y="370"/>
                </a:lnTo>
                <a:lnTo>
                  <a:pt x="94" y="368"/>
                </a:lnTo>
                <a:lnTo>
                  <a:pt x="94" y="368"/>
                </a:lnTo>
                <a:lnTo>
                  <a:pt x="96" y="366"/>
                </a:lnTo>
                <a:lnTo>
                  <a:pt x="96" y="366"/>
                </a:lnTo>
                <a:lnTo>
                  <a:pt x="96" y="366"/>
                </a:lnTo>
                <a:lnTo>
                  <a:pt x="96" y="366"/>
                </a:lnTo>
                <a:lnTo>
                  <a:pt x="96" y="364"/>
                </a:lnTo>
                <a:lnTo>
                  <a:pt x="96" y="364"/>
                </a:lnTo>
                <a:lnTo>
                  <a:pt x="96" y="362"/>
                </a:lnTo>
                <a:lnTo>
                  <a:pt x="96" y="362"/>
                </a:lnTo>
                <a:lnTo>
                  <a:pt x="96" y="360"/>
                </a:lnTo>
                <a:lnTo>
                  <a:pt x="96" y="360"/>
                </a:lnTo>
                <a:lnTo>
                  <a:pt x="96" y="360"/>
                </a:lnTo>
                <a:lnTo>
                  <a:pt x="96" y="360"/>
                </a:lnTo>
                <a:lnTo>
                  <a:pt x="96" y="356"/>
                </a:lnTo>
                <a:lnTo>
                  <a:pt x="96" y="356"/>
                </a:lnTo>
                <a:lnTo>
                  <a:pt x="98" y="354"/>
                </a:lnTo>
                <a:lnTo>
                  <a:pt x="98" y="354"/>
                </a:lnTo>
                <a:lnTo>
                  <a:pt x="98" y="354"/>
                </a:lnTo>
                <a:lnTo>
                  <a:pt x="98" y="354"/>
                </a:lnTo>
                <a:lnTo>
                  <a:pt x="98" y="354"/>
                </a:lnTo>
                <a:lnTo>
                  <a:pt x="98" y="354"/>
                </a:lnTo>
                <a:lnTo>
                  <a:pt x="98" y="352"/>
                </a:lnTo>
                <a:lnTo>
                  <a:pt x="98" y="352"/>
                </a:lnTo>
                <a:lnTo>
                  <a:pt x="98" y="352"/>
                </a:lnTo>
                <a:lnTo>
                  <a:pt x="100" y="350"/>
                </a:lnTo>
                <a:lnTo>
                  <a:pt x="100" y="350"/>
                </a:lnTo>
                <a:lnTo>
                  <a:pt x="100" y="350"/>
                </a:lnTo>
                <a:lnTo>
                  <a:pt x="100" y="350"/>
                </a:lnTo>
                <a:lnTo>
                  <a:pt x="100" y="348"/>
                </a:lnTo>
                <a:lnTo>
                  <a:pt x="100" y="348"/>
                </a:lnTo>
                <a:lnTo>
                  <a:pt x="102" y="344"/>
                </a:lnTo>
                <a:lnTo>
                  <a:pt x="102" y="344"/>
                </a:lnTo>
                <a:lnTo>
                  <a:pt x="102" y="342"/>
                </a:lnTo>
                <a:lnTo>
                  <a:pt x="102" y="342"/>
                </a:lnTo>
                <a:lnTo>
                  <a:pt x="104" y="340"/>
                </a:lnTo>
                <a:lnTo>
                  <a:pt x="104" y="340"/>
                </a:lnTo>
                <a:lnTo>
                  <a:pt x="104" y="338"/>
                </a:lnTo>
                <a:lnTo>
                  <a:pt x="104" y="338"/>
                </a:lnTo>
                <a:lnTo>
                  <a:pt x="106" y="336"/>
                </a:lnTo>
                <a:lnTo>
                  <a:pt x="106" y="336"/>
                </a:lnTo>
                <a:lnTo>
                  <a:pt x="106" y="336"/>
                </a:lnTo>
                <a:lnTo>
                  <a:pt x="106" y="336"/>
                </a:lnTo>
                <a:lnTo>
                  <a:pt x="106" y="334"/>
                </a:lnTo>
                <a:lnTo>
                  <a:pt x="106" y="334"/>
                </a:lnTo>
                <a:lnTo>
                  <a:pt x="106" y="332"/>
                </a:lnTo>
                <a:lnTo>
                  <a:pt x="106" y="332"/>
                </a:lnTo>
                <a:lnTo>
                  <a:pt x="108" y="332"/>
                </a:lnTo>
                <a:lnTo>
                  <a:pt x="108" y="332"/>
                </a:lnTo>
                <a:lnTo>
                  <a:pt x="108" y="330"/>
                </a:lnTo>
                <a:lnTo>
                  <a:pt x="108" y="330"/>
                </a:lnTo>
                <a:lnTo>
                  <a:pt x="110" y="330"/>
                </a:lnTo>
                <a:lnTo>
                  <a:pt x="110" y="330"/>
                </a:lnTo>
                <a:lnTo>
                  <a:pt x="110" y="328"/>
                </a:lnTo>
                <a:lnTo>
                  <a:pt x="110" y="328"/>
                </a:lnTo>
                <a:lnTo>
                  <a:pt x="110" y="328"/>
                </a:lnTo>
                <a:lnTo>
                  <a:pt x="110" y="328"/>
                </a:lnTo>
                <a:lnTo>
                  <a:pt x="110" y="326"/>
                </a:lnTo>
                <a:lnTo>
                  <a:pt x="110" y="326"/>
                </a:lnTo>
                <a:lnTo>
                  <a:pt x="110" y="326"/>
                </a:lnTo>
                <a:lnTo>
                  <a:pt x="110" y="326"/>
                </a:lnTo>
                <a:lnTo>
                  <a:pt x="110" y="326"/>
                </a:lnTo>
                <a:lnTo>
                  <a:pt x="112" y="324"/>
                </a:lnTo>
                <a:lnTo>
                  <a:pt x="112" y="324"/>
                </a:lnTo>
                <a:lnTo>
                  <a:pt x="112" y="322"/>
                </a:lnTo>
                <a:lnTo>
                  <a:pt x="112" y="322"/>
                </a:lnTo>
                <a:lnTo>
                  <a:pt x="112" y="322"/>
                </a:lnTo>
                <a:lnTo>
                  <a:pt x="112" y="322"/>
                </a:lnTo>
                <a:lnTo>
                  <a:pt x="112" y="320"/>
                </a:lnTo>
                <a:lnTo>
                  <a:pt x="112" y="320"/>
                </a:lnTo>
                <a:lnTo>
                  <a:pt x="114" y="320"/>
                </a:lnTo>
                <a:lnTo>
                  <a:pt x="114" y="320"/>
                </a:lnTo>
                <a:lnTo>
                  <a:pt x="114" y="320"/>
                </a:lnTo>
                <a:lnTo>
                  <a:pt x="116" y="314"/>
                </a:lnTo>
                <a:lnTo>
                  <a:pt x="116" y="314"/>
                </a:lnTo>
                <a:lnTo>
                  <a:pt x="116" y="312"/>
                </a:lnTo>
                <a:lnTo>
                  <a:pt x="116" y="312"/>
                </a:lnTo>
                <a:lnTo>
                  <a:pt x="116" y="310"/>
                </a:lnTo>
                <a:lnTo>
                  <a:pt x="116" y="310"/>
                </a:lnTo>
                <a:lnTo>
                  <a:pt x="114" y="306"/>
                </a:lnTo>
                <a:lnTo>
                  <a:pt x="114" y="306"/>
                </a:lnTo>
                <a:lnTo>
                  <a:pt x="114" y="302"/>
                </a:lnTo>
                <a:lnTo>
                  <a:pt x="114" y="298"/>
                </a:lnTo>
                <a:lnTo>
                  <a:pt x="114" y="298"/>
                </a:lnTo>
                <a:lnTo>
                  <a:pt x="116" y="290"/>
                </a:lnTo>
                <a:lnTo>
                  <a:pt x="116" y="290"/>
                </a:lnTo>
                <a:lnTo>
                  <a:pt x="118" y="280"/>
                </a:lnTo>
                <a:lnTo>
                  <a:pt x="118" y="280"/>
                </a:lnTo>
                <a:lnTo>
                  <a:pt x="116" y="272"/>
                </a:lnTo>
                <a:lnTo>
                  <a:pt x="112" y="258"/>
                </a:lnTo>
                <a:lnTo>
                  <a:pt x="112" y="258"/>
                </a:lnTo>
                <a:lnTo>
                  <a:pt x="110" y="248"/>
                </a:lnTo>
                <a:lnTo>
                  <a:pt x="108" y="240"/>
                </a:lnTo>
                <a:lnTo>
                  <a:pt x="108" y="240"/>
                </a:lnTo>
                <a:lnTo>
                  <a:pt x="104" y="226"/>
                </a:lnTo>
                <a:lnTo>
                  <a:pt x="104" y="226"/>
                </a:lnTo>
                <a:lnTo>
                  <a:pt x="100" y="214"/>
                </a:lnTo>
                <a:lnTo>
                  <a:pt x="100" y="214"/>
                </a:lnTo>
                <a:lnTo>
                  <a:pt x="98" y="210"/>
                </a:lnTo>
                <a:lnTo>
                  <a:pt x="98" y="210"/>
                </a:lnTo>
                <a:lnTo>
                  <a:pt x="96" y="208"/>
                </a:lnTo>
                <a:lnTo>
                  <a:pt x="96" y="208"/>
                </a:lnTo>
                <a:lnTo>
                  <a:pt x="96" y="204"/>
                </a:lnTo>
                <a:lnTo>
                  <a:pt x="96" y="204"/>
                </a:lnTo>
                <a:lnTo>
                  <a:pt x="96" y="202"/>
                </a:lnTo>
                <a:lnTo>
                  <a:pt x="96" y="202"/>
                </a:lnTo>
                <a:lnTo>
                  <a:pt x="94" y="200"/>
                </a:lnTo>
                <a:lnTo>
                  <a:pt x="94" y="200"/>
                </a:lnTo>
                <a:lnTo>
                  <a:pt x="92" y="200"/>
                </a:lnTo>
                <a:lnTo>
                  <a:pt x="92" y="200"/>
                </a:lnTo>
                <a:lnTo>
                  <a:pt x="90" y="198"/>
                </a:lnTo>
                <a:lnTo>
                  <a:pt x="90" y="198"/>
                </a:lnTo>
                <a:lnTo>
                  <a:pt x="88" y="198"/>
                </a:lnTo>
                <a:lnTo>
                  <a:pt x="88" y="198"/>
                </a:lnTo>
                <a:lnTo>
                  <a:pt x="70" y="198"/>
                </a:lnTo>
                <a:lnTo>
                  <a:pt x="70" y="198"/>
                </a:lnTo>
                <a:lnTo>
                  <a:pt x="54" y="194"/>
                </a:lnTo>
                <a:lnTo>
                  <a:pt x="54" y="194"/>
                </a:lnTo>
                <a:lnTo>
                  <a:pt x="38" y="188"/>
                </a:lnTo>
                <a:lnTo>
                  <a:pt x="38" y="188"/>
                </a:lnTo>
                <a:lnTo>
                  <a:pt x="20" y="182"/>
                </a:lnTo>
                <a:lnTo>
                  <a:pt x="20" y="182"/>
                </a:lnTo>
                <a:lnTo>
                  <a:pt x="14" y="178"/>
                </a:lnTo>
                <a:lnTo>
                  <a:pt x="14" y="178"/>
                </a:lnTo>
                <a:lnTo>
                  <a:pt x="4" y="172"/>
                </a:lnTo>
                <a:lnTo>
                  <a:pt x="4" y="172"/>
                </a:lnTo>
                <a:lnTo>
                  <a:pt x="2" y="168"/>
                </a:lnTo>
                <a:lnTo>
                  <a:pt x="0" y="166"/>
                </a:lnTo>
                <a:lnTo>
                  <a:pt x="0" y="166"/>
                </a:lnTo>
                <a:lnTo>
                  <a:pt x="2" y="154"/>
                </a:lnTo>
                <a:lnTo>
                  <a:pt x="2" y="154"/>
                </a:lnTo>
                <a:lnTo>
                  <a:pt x="6" y="140"/>
                </a:lnTo>
                <a:lnTo>
                  <a:pt x="6" y="140"/>
                </a:lnTo>
                <a:lnTo>
                  <a:pt x="10" y="126"/>
                </a:lnTo>
                <a:lnTo>
                  <a:pt x="10" y="126"/>
                </a:lnTo>
                <a:lnTo>
                  <a:pt x="12" y="120"/>
                </a:lnTo>
                <a:lnTo>
                  <a:pt x="20" y="104"/>
                </a:lnTo>
                <a:lnTo>
                  <a:pt x="20" y="104"/>
                </a:lnTo>
                <a:lnTo>
                  <a:pt x="30" y="84"/>
                </a:lnTo>
                <a:lnTo>
                  <a:pt x="30" y="84"/>
                </a:lnTo>
                <a:lnTo>
                  <a:pt x="34" y="76"/>
                </a:lnTo>
                <a:lnTo>
                  <a:pt x="34" y="76"/>
                </a:lnTo>
                <a:lnTo>
                  <a:pt x="36" y="70"/>
                </a:lnTo>
                <a:lnTo>
                  <a:pt x="36" y="70"/>
                </a:lnTo>
                <a:lnTo>
                  <a:pt x="38" y="64"/>
                </a:lnTo>
                <a:lnTo>
                  <a:pt x="38" y="64"/>
                </a:lnTo>
                <a:lnTo>
                  <a:pt x="42" y="54"/>
                </a:lnTo>
                <a:lnTo>
                  <a:pt x="42" y="54"/>
                </a:lnTo>
                <a:lnTo>
                  <a:pt x="42" y="40"/>
                </a:lnTo>
                <a:lnTo>
                  <a:pt x="42" y="40"/>
                </a:lnTo>
                <a:lnTo>
                  <a:pt x="42" y="36"/>
                </a:lnTo>
                <a:lnTo>
                  <a:pt x="44" y="34"/>
                </a:lnTo>
                <a:lnTo>
                  <a:pt x="44" y="34"/>
                </a:lnTo>
                <a:lnTo>
                  <a:pt x="46" y="30"/>
                </a:lnTo>
                <a:lnTo>
                  <a:pt x="46" y="30"/>
                </a:lnTo>
                <a:lnTo>
                  <a:pt x="44" y="30"/>
                </a:lnTo>
                <a:lnTo>
                  <a:pt x="44" y="30"/>
                </a:lnTo>
                <a:lnTo>
                  <a:pt x="46" y="28"/>
                </a:lnTo>
                <a:lnTo>
                  <a:pt x="46" y="28"/>
                </a:lnTo>
                <a:lnTo>
                  <a:pt x="46" y="28"/>
                </a:lnTo>
                <a:lnTo>
                  <a:pt x="48" y="24"/>
                </a:lnTo>
                <a:lnTo>
                  <a:pt x="48" y="24"/>
                </a:lnTo>
                <a:lnTo>
                  <a:pt x="48" y="20"/>
                </a:lnTo>
                <a:lnTo>
                  <a:pt x="48" y="20"/>
                </a:lnTo>
                <a:lnTo>
                  <a:pt x="48" y="18"/>
                </a:lnTo>
                <a:lnTo>
                  <a:pt x="48" y="18"/>
                </a:lnTo>
                <a:lnTo>
                  <a:pt x="50" y="16"/>
                </a:lnTo>
                <a:lnTo>
                  <a:pt x="50" y="16"/>
                </a:lnTo>
                <a:lnTo>
                  <a:pt x="52" y="14"/>
                </a:lnTo>
                <a:lnTo>
                  <a:pt x="52" y="14"/>
                </a:lnTo>
                <a:lnTo>
                  <a:pt x="58" y="4"/>
                </a:lnTo>
                <a:lnTo>
                  <a:pt x="58" y="4"/>
                </a:lnTo>
                <a:lnTo>
                  <a:pt x="58" y="2"/>
                </a:lnTo>
                <a:lnTo>
                  <a:pt x="60" y="0"/>
                </a:lnTo>
                <a:lnTo>
                  <a:pt x="60" y="0"/>
                </a:lnTo>
                <a:lnTo>
                  <a:pt x="62" y="0"/>
                </a:lnTo>
                <a:lnTo>
                  <a:pt x="62" y="0"/>
                </a:lnTo>
                <a:lnTo>
                  <a:pt x="62" y="0"/>
                </a:lnTo>
                <a:lnTo>
                  <a:pt x="64" y="0"/>
                </a:lnTo>
                <a:lnTo>
                  <a:pt x="64" y="0"/>
                </a:lnTo>
                <a:lnTo>
                  <a:pt x="64" y="2"/>
                </a:lnTo>
                <a:lnTo>
                  <a:pt x="66" y="4"/>
                </a:lnTo>
                <a:lnTo>
                  <a:pt x="66" y="4"/>
                </a:lnTo>
                <a:lnTo>
                  <a:pt x="64" y="6"/>
                </a:lnTo>
                <a:lnTo>
                  <a:pt x="64" y="6"/>
                </a:lnTo>
                <a:lnTo>
                  <a:pt x="64" y="8"/>
                </a:lnTo>
                <a:lnTo>
                  <a:pt x="64" y="8"/>
                </a:lnTo>
                <a:lnTo>
                  <a:pt x="64" y="14"/>
                </a:lnTo>
                <a:lnTo>
                  <a:pt x="64" y="14"/>
                </a:lnTo>
                <a:lnTo>
                  <a:pt x="62" y="24"/>
                </a:lnTo>
                <a:lnTo>
                  <a:pt x="62" y="24"/>
                </a:lnTo>
                <a:lnTo>
                  <a:pt x="60" y="30"/>
                </a:lnTo>
                <a:lnTo>
                  <a:pt x="60" y="30"/>
                </a:lnTo>
                <a:lnTo>
                  <a:pt x="60" y="32"/>
                </a:lnTo>
                <a:lnTo>
                  <a:pt x="60" y="32"/>
                </a:lnTo>
                <a:lnTo>
                  <a:pt x="58" y="34"/>
                </a:lnTo>
                <a:lnTo>
                  <a:pt x="58" y="34"/>
                </a:lnTo>
                <a:lnTo>
                  <a:pt x="58" y="38"/>
                </a:lnTo>
                <a:lnTo>
                  <a:pt x="58" y="38"/>
                </a:lnTo>
                <a:lnTo>
                  <a:pt x="58" y="40"/>
                </a:lnTo>
                <a:lnTo>
                  <a:pt x="58" y="40"/>
                </a:lnTo>
                <a:lnTo>
                  <a:pt x="58" y="42"/>
                </a:lnTo>
                <a:lnTo>
                  <a:pt x="58" y="42"/>
                </a:lnTo>
                <a:lnTo>
                  <a:pt x="60" y="46"/>
                </a:lnTo>
                <a:lnTo>
                  <a:pt x="60" y="46"/>
                </a:lnTo>
                <a:lnTo>
                  <a:pt x="60" y="46"/>
                </a:lnTo>
                <a:lnTo>
                  <a:pt x="60" y="44"/>
                </a:lnTo>
                <a:lnTo>
                  <a:pt x="62" y="40"/>
                </a:lnTo>
                <a:lnTo>
                  <a:pt x="62" y="40"/>
                </a:lnTo>
                <a:lnTo>
                  <a:pt x="66" y="38"/>
                </a:lnTo>
                <a:lnTo>
                  <a:pt x="68" y="38"/>
                </a:lnTo>
                <a:lnTo>
                  <a:pt x="68" y="38"/>
                </a:lnTo>
                <a:lnTo>
                  <a:pt x="70" y="40"/>
                </a:lnTo>
                <a:lnTo>
                  <a:pt x="70" y="42"/>
                </a:lnTo>
                <a:lnTo>
                  <a:pt x="70" y="42"/>
                </a:lnTo>
                <a:lnTo>
                  <a:pt x="70" y="44"/>
                </a:lnTo>
                <a:lnTo>
                  <a:pt x="68" y="48"/>
                </a:lnTo>
                <a:lnTo>
                  <a:pt x="68" y="48"/>
                </a:lnTo>
                <a:lnTo>
                  <a:pt x="66" y="50"/>
                </a:lnTo>
                <a:lnTo>
                  <a:pt x="66" y="50"/>
                </a:lnTo>
                <a:lnTo>
                  <a:pt x="66" y="54"/>
                </a:lnTo>
                <a:lnTo>
                  <a:pt x="66" y="54"/>
                </a:lnTo>
                <a:lnTo>
                  <a:pt x="64" y="60"/>
                </a:lnTo>
                <a:lnTo>
                  <a:pt x="64" y="60"/>
                </a:lnTo>
                <a:lnTo>
                  <a:pt x="62" y="64"/>
                </a:lnTo>
                <a:lnTo>
                  <a:pt x="62" y="64"/>
                </a:lnTo>
                <a:lnTo>
                  <a:pt x="60" y="68"/>
                </a:lnTo>
                <a:lnTo>
                  <a:pt x="60" y="68"/>
                </a:lnTo>
                <a:lnTo>
                  <a:pt x="56" y="74"/>
                </a:lnTo>
                <a:lnTo>
                  <a:pt x="56" y="74"/>
                </a:lnTo>
                <a:lnTo>
                  <a:pt x="48" y="94"/>
                </a:lnTo>
                <a:lnTo>
                  <a:pt x="48" y="94"/>
                </a:lnTo>
                <a:lnTo>
                  <a:pt x="44" y="112"/>
                </a:lnTo>
                <a:lnTo>
                  <a:pt x="40" y="128"/>
                </a:lnTo>
                <a:lnTo>
                  <a:pt x="40" y="128"/>
                </a:lnTo>
                <a:lnTo>
                  <a:pt x="40" y="144"/>
                </a:lnTo>
                <a:lnTo>
                  <a:pt x="40" y="144"/>
                </a:lnTo>
                <a:lnTo>
                  <a:pt x="40" y="148"/>
                </a:lnTo>
                <a:lnTo>
                  <a:pt x="40" y="148"/>
                </a:lnTo>
                <a:lnTo>
                  <a:pt x="42" y="150"/>
                </a:lnTo>
                <a:lnTo>
                  <a:pt x="42" y="150"/>
                </a:lnTo>
                <a:lnTo>
                  <a:pt x="56" y="150"/>
                </a:lnTo>
                <a:lnTo>
                  <a:pt x="56" y="150"/>
                </a:lnTo>
                <a:lnTo>
                  <a:pt x="68" y="152"/>
                </a:lnTo>
                <a:lnTo>
                  <a:pt x="68" y="152"/>
                </a:lnTo>
                <a:lnTo>
                  <a:pt x="78" y="154"/>
                </a:lnTo>
                <a:lnTo>
                  <a:pt x="78" y="154"/>
                </a:lnTo>
                <a:lnTo>
                  <a:pt x="84" y="154"/>
                </a:lnTo>
                <a:lnTo>
                  <a:pt x="84" y="154"/>
                </a:lnTo>
                <a:lnTo>
                  <a:pt x="84" y="152"/>
                </a:lnTo>
                <a:lnTo>
                  <a:pt x="86" y="152"/>
                </a:lnTo>
                <a:lnTo>
                  <a:pt x="86" y="152"/>
                </a:lnTo>
                <a:lnTo>
                  <a:pt x="90" y="152"/>
                </a:lnTo>
                <a:lnTo>
                  <a:pt x="90" y="152"/>
                </a:lnTo>
                <a:lnTo>
                  <a:pt x="92" y="152"/>
                </a:lnTo>
                <a:lnTo>
                  <a:pt x="92" y="152"/>
                </a:lnTo>
                <a:lnTo>
                  <a:pt x="96" y="152"/>
                </a:lnTo>
                <a:lnTo>
                  <a:pt x="96" y="152"/>
                </a:lnTo>
                <a:lnTo>
                  <a:pt x="104" y="152"/>
                </a:lnTo>
                <a:lnTo>
                  <a:pt x="104" y="152"/>
                </a:lnTo>
                <a:lnTo>
                  <a:pt x="110" y="152"/>
                </a:lnTo>
                <a:lnTo>
                  <a:pt x="110" y="152"/>
                </a:lnTo>
                <a:lnTo>
                  <a:pt x="112" y="154"/>
                </a:lnTo>
                <a:lnTo>
                  <a:pt x="112" y="154"/>
                </a:lnTo>
                <a:lnTo>
                  <a:pt x="116" y="154"/>
                </a:lnTo>
                <a:lnTo>
                  <a:pt x="116" y="154"/>
                </a:lnTo>
                <a:lnTo>
                  <a:pt x="118" y="156"/>
                </a:lnTo>
                <a:lnTo>
                  <a:pt x="118" y="156"/>
                </a:lnTo>
                <a:lnTo>
                  <a:pt x="120" y="156"/>
                </a:lnTo>
                <a:lnTo>
                  <a:pt x="120" y="156"/>
                </a:lnTo>
                <a:lnTo>
                  <a:pt x="120" y="156"/>
                </a:lnTo>
                <a:lnTo>
                  <a:pt x="120" y="156"/>
                </a:lnTo>
                <a:lnTo>
                  <a:pt x="122" y="154"/>
                </a:lnTo>
                <a:lnTo>
                  <a:pt x="122" y="154"/>
                </a:lnTo>
                <a:lnTo>
                  <a:pt x="124" y="156"/>
                </a:lnTo>
                <a:lnTo>
                  <a:pt x="124" y="156"/>
                </a:lnTo>
                <a:lnTo>
                  <a:pt x="126" y="156"/>
                </a:lnTo>
                <a:lnTo>
                  <a:pt x="126" y="156"/>
                </a:lnTo>
                <a:lnTo>
                  <a:pt x="128" y="156"/>
                </a:lnTo>
                <a:lnTo>
                  <a:pt x="128" y="156"/>
                </a:lnTo>
                <a:lnTo>
                  <a:pt x="130" y="158"/>
                </a:lnTo>
                <a:lnTo>
                  <a:pt x="130" y="158"/>
                </a:lnTo>
                <a:lnTo>
                  <a:pt x="132" y="160"/>
                </a:lnTo>
                <a:lnTo>
                  <a:pt x="132" y="160"/>
                </a:lnTo>
                <a:lnTo>
                  <a:pt x="132" y="160"/>
                </a:lnTo>
                <a:lnTo>
                  <a:pt x="132" y="160"/>
                </a:lnTo>
                <a:lnTo>
                  <a:pt x="134" y="160"/>
                </a:lnTo>
                <a:lnTo>
                  <a:pt x="134" y="160"/>
                </a:lnTo>
                <a:lnTo>
                  <a:pt x="134" y="160"/>
                </a:lnTo>
                <a:lnTo>
                  <a:pt x="134" y="160"/>
                </a:lnTo>
                <a:lnTo>
                  <a:pt x="136" y="158"/>
                </a:lnTo>
                <a:lnTo>
                  <a:pt x="136" y="158"/>
                </a:lnTo>
                <a:lnTo>
                  <a:pt x="138" y="158"/>
                </a:lnTo>
                <a:lnTo>
                  <a:pt x="138" y="158"/>
                </a:lnTo>
                <a:lnTo>
                  <a:pt x="140" y="158"/>
                </a:lnTo>
                <a:lnTo>
                  <a:pt x="140" y="158"/>
                </a:lnTo>
                <a:lnTo>
                  <a:pt x="144" y="156"/>
                </a:lnTo>
                <a:lnTo>
                  <a:pt x="144" y="156"/>
                </a:lnTo>
                <a:lnTo>
                  <a:pt x="148" y="156"/>
                </a:lnTo>
                <a:lnTo>
                  <a:pt x="148" y="156"/>
                </a:lnTo>
                <a:lnTo>
                  <a:pt x="152" y="152"/>
                </a:lnTo>
                <a:lnTo>
                  <a:pt x="152" y="152"/>
                </a:lnTo>
                <a:lnTo>
                  <a:pt x="152" y="146"/>
                </a:lnTo>
                <a:lnTo>
                  <a:pt x="152" y="146"/>
                </a:lnTo>
                <a:lnTo>
                  <a:pt x="150" y="138"/>
                </a:lnTo>
                <a:lnTo>
                  <a:pt x="150" y="138"/>
                </a:lnTo>
                <a:lnTo>
                  <a:pt x="148" y="132"/>
                </a:lnTo>
                <a:lnTo>
                  <a:pt x="148" y="132"/>
                </a:lnTo>
                <a:lnTo>
                  <a:pt x="148" y="134"/>
                </a:lnTo>
                <a:lnTo>
                  <a:pt x="146" y="134"/>
                </a:lnTo>
                <a:lnTo>
                  <a:pt x="146" y="134"/>
                </a:lnTo>
                <a:lnTo>
                  <a:pt x="146" y="130"/>
                </a:lnTo>
                <a:lnTo>
                  <a:pt x="146" y="130"/>
                </a:lnTo>
                <a:lnTo>
                  <a:pt x="146" y="128"/>
                </a:lnTo>
                <a:lnTo>
                  <a:pt x="146" y="128"/>
                </a:lnTo>
                <a:lnTo>
                  <a:pt x="146" y="124"/>
                </a:lnTo>
                <a:lnTo>
                  <a:pt x="146" y="124"/>
                </a:lnTo>
                <a:lnTo>
                  <a:pt x="144" y="120"/>
                </a:lnTo>
                <a:lnTo>
                  <a:pt x="144" y="120"/>
                </a:lnTo>
                <a:lnTo>
                  <a:pt x="142" y="118"/>
                </a:lnTo>
                <a:lnTo>
                  <a:pt x="142" y="114"/>
                </a:lnTo>
                <a:lnTo>
                  <a:pt x="142" y="114"/>
                </a:lnTo>
                <a:lnTo>
                  <a:pt x="142" y="112"/>
                </a:lnTo>
                <a:lnTo>
                  <a:pt x="142" y="112"/>
                </a:lnTo>
                <a:lnTo>
                  <a:pt x="142" y="108"/>
                </a:lnTo>
                <a:lnTo>
                  <a:pt x="142" y="108"/>
                </a:lnTo>
                <a:lnTo>
                  <a:pt x="142" y="106"/>
                </a:lnTo>
                <a:lnTo>
                  <a:pt x="144" y="104"/>
                </a:lnTo>
                <a:lnTo>
                  <a:pt x="144" y="104"/>
                </a:lnTo>
                <a:lnTo>
                  <a:pt x="146" y="106"/>
                </a:lnTo>
                <a:lnTo>
                  <a:pt x="146" y="106"/>
                </a:lnTo>
                <a:lnTo>
                  <a:pt x="148" y="108"/>
                </a:lnTo>
                <a:lnTo>
                  <a:pt x="148" y="108"/>
                </a:lnTo>
                <a:lnTo>
                  <a:pt x="148" y="108"/>
                </a:lnTo>
                <a:lnTo>
                  <a:pt x="148" y="108"/>
                </a:lnTo>
                <a:lnTo>
                  <a:pt x="150" y="96"/>
                </a:lnTo>
                <a:lnTo>
                  <a:pt x="150" y="96"/>
                </a:lnTo>
                <a:lnTo>
                  <a:pt x="150" y="90"/>
                </a:lnTo>
                <a:lnTo>
                  <a:pt x="152" y="84"/>
                </a:lnTo>
                <a:lnTo>
                  <a:pt x="156" y="80"/>
                </a:lnTo>
                <a:lnTo>
                  <a:pt x="156" y="80"/>
                </a:lnTo>
                <a:lnTo>
                  <a:pt x="164" y="74"/>
                </a:lnTo>
                <a:lnTo>
                  <a:pt x="164" y="74"/>
                </a:lnTo>
                <a:lnTo>
                  <a:pt x="174" y="70"/>
                </a:lnTo>
                <a:lnTo>
                  <a:pt x="174" y="70"/>
                </a:lnTo>
                <a:lnTo>
                  <a:pt x="182" y="72"/>
                </a:lnTo>
                <a:lnTo>
                  <a:pt x="182" y="72"/>
                </a:lnTo>
                <a:lnTo>
                  <a:pt x="186" y="74"/>
                </a:lnTo>
                <a:lnTo>
                  <a:pt x="186" y="74"/>
                </a:lnTo>
                <a:lnTo>
                  <a:pt x="188" y="76"/>
                </a:lnTo>
                <a:lnTo>
                  <a:pt x="188" y="76"/>
                </a:lnTo>
                <a:close/>
                <a:moveTo>
                  <a:pt x="246" y="588"/>
                </a:moveTo>
                <a:lnTo>
                  <a:pt x="246" y="588"/>
                </a:lnTo>
                <a:lnTo>
                  <a:pt x="246" y="588"/>
                </a:lnTo>
                <a:lnTo>
                  <a:pt x="246" y="588"/>
                </a:lnTo>
                <a:lnTo>
                  <a:pt x="246" y="590"/>
                </a:lnTo>
                <a:lnTo>
                  <a:pt x="246" y="590"/>
                </a:lnTo>
                <a:lnTo>
                  <a:pt x="248" y="590"/>
                </a:lnTo>
                <a:lnTo>
                  <a:pt x="248" y="590"/>
                </a:lnTo>
                <a:lnTo>
                  <a:pt x="248" y="590"/>
                </a:lnTo>
                <a:lnTo>
                  <a:pt x="248" y="590"/>
                </a:lnTo>
                <a:lnTo>
                  <a:pt x="248" y="590"/>
                </a:lnTo>
                <a:lnTo>
                  <a:pt x="248" y="590"/>
                </a:lnTo>
                <a:lnTo>
                  <a:pt x="246" y="588"/>
                </a:lnTo>
                <a:lnTo>
                  <a:pt x="246" y="588"/>
                </a:lnTo>
                <a:lnTo>
                  <a:pt x="246" y="588"/>
                </a:lnTo>
                <a:lnTo>
                  <a:pt x="246" y="588"/>
                </a:lnTo>
                <a:close/>
              </a:path>
            </a:pathLst>
          </a:custGeom>
          <a:solidFill>
            <a:srgbClr val="000000"/>
          </a:solidFill>
          <a:ln w="9525">
            <a:noFill/>
            <a:round/>
            <a:headEnd/>
            <a:tailEnd/>
          </a:ln>
          <a:effectLst>
            <a:outerShdw blurRad="76200" dir="13500000" sy="23000" kx="1200000" algn="b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8" name="Oval 27">
            <a:extLst>
              <a:ext uri="{FF2B5EF4-FFF2-40B4-BE49-F238E27FC236}">
                <a16:creationId xmlns:a16="http://schemas.microsoft.com/office/drawing/2014/main" id="{4CC7AE99-5234-4979-A1DF-8E88F58386E6}"/>
              </a:ext>
            </a:extLst>
          </p:cNvPr>
          <p:cNvSpPr/>
          <p:nvPr/>
        </p:nvSpPr>
        <p:spPr>
          <a:xfrm>
            <a:off x="582658" y="1449997"/>
            <a:ext cx="2299316" cy="2299316"/>
          </a:xfrm>
          <a:prstGeom prst="ellipse">
            <a:avLst/>
          </a:prstGeom>
          <a:solidFill>
            <a:schemeClr val="bg1">
              <a:lumMod val="75000"/>
            </a:schemeClr>
          </a:solidFill>
          <a:ln>
            <a:noFill/>
          </a:ln>
          <a:effectLst/>
          <a:scene3d>
            <a:camera prst="isometricOffAxis1Top"/>
            <a:lightRig rig="threePt" dir="t"/>
          </a:scene3d>
          <a:sp3d prstMaterial="dkEdge">
            <a:bevelT w="114300" prst="artDeco"/>
            <a:bevelB w="133350" h="260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EE9E8F9F-2674-4DA8-9159-2470DDFAB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32" y="1485687"/>
            <a:ext cx="2577717" cy="1933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6" grpId="0" animBg="1"/>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5" name="Picture 4"/>
          <p:cNvPicPr>
            <a:picLocks noChangeAspect="1"/>
          </p:cNvPicPr>
          <p:nvPr/>
        </p:nvPicPr>
        <p:blipFill rotWithShape="1">
          <a:blip r:embed="rId2"/>
          <a:srcRect l="47740" r="1"/>
          <a:stretch/>
        </p:blipFill>
        <p:spPr>
          <a:xfrm>
            <a:off x="-1" y="1787820"/>
            <a:ext cx="7075503" cy="5673861"/>
          </a:xfrm>
          <a:prstGeom prst="rect">
            <a:avLst/>
          </a:prstGeom>
        </p:spPr>
      </p:pic>
      <p:grpSp>
        <p:nvGrpSpPr>
          <p:cNvPr id="3" name="Group 12"/>
          <p:cNvGrpSpPr/>
          <p:nvPr/>
        </p:nvGrpSpPr>
        <p:grpSpPr>
          <a:xfrm>
            <a:off x="4074850" y="3036163"/>
            <a:ext cx="2858610" cy="1660124"/>
            <a:chOff x="4074850" y="3036163"/>
            <a:chExt cx="2858610" cy="1660124"/>
          </a:xfrm>
        </p:grpSpPr>
        <p:sp>
          <p:nvSpPr>
            <p:cNvPr id="6" name="Rectangle 5"/>
            <p:cNvSpPr/>
            <p:nvPr/>
          </p:nvSpPr>
          <p:spPr>
            <a:xfrm rot="60000">
              <a:off x="4074850" y="3036163"/>
              <a:ext cx="2858610" cy="1660124"/>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168684" y="3124940"/>
              <a:ext cx="817853" cy="369332"/>
            </a:xfrm>
            <a:prstGeom prst="rect">
              <a:avLst/>
            </a:prstGeom>
            <a:noFill/>
          </p:spPr>
          <p:txBody>
            <a:bodyPr wrap="none" rtlCol="0">
              <a:spAutoFit/>
            </a:bodyPr>
            <a:lstStyle/>
            <a:p>
              <a:r>
                <a:rPr lang="en-US" b="1" dirty="0"/>
                <a:t>Name:</a:t>
              </a:r>
            </a:p>
          </p:txBody>
        </p:sp>
        <p:sp>
          <p:nvSpPr>
            <p:cNvPr id="8" name="TextBox 7"/>
            <p:cNvSpPr txBox="1"/>
            <p:nvPr/>
          </p:nvSpPr>
          <p:spPr>
            <a:xfrm>
              <a:off x="4168684" y="3494272"/>
              <a:ext cx="857927" cy="369332"/>
            </a:xfrm>
            <a:prstGeom prst="rect">
              <a:avLst/>
            </a:prstGeom>
            <a:noFill/>
          </p:spPr>
          <p:txBody>
            <a:bodyPr wrap="none" rtlCol="0">
              <a:spAutoFit/>
            </a:bodyPr>
            <a:lstStyle/>
            <a:p>
              <a:r>
                <a:rPr lang="en-US" b="1" dirty="0"/>
                <a:t>Phone:</a:t>
              </a:r>
            </a:p>
          </p:txBody>
        </p:sp>
        <p:sp>
          <p:nvSpPr>
            <p:cNvPr id="9" name="TextBox 8"/>
            <p:cNvSpPr txBox="1"/>
            <p:nvPr/>
          </p:nvSpPr>
          <p:spPr>
            <a:xfrm>
              <a:off x="4168684" y="3863604"/>
              <a:ext cx="774571" cy="369332"/>
            </a:xfrm>
            <a:prstGeom prst="rect">
              <a:avLst/>
            </a:prstGeom>
            <a:noFill/>
          </p:spPr>
          <p:txBody>
            <a:bodyPr wrap="none" rtlCol="0">
              <a:spAutoFit/>
            </a:bodyPr>
            <a:lstStyle/>
            <a:p>
              <a:r>
                <a:rPr lang="en-US" b="1" dirty="0"/>
                <a:t>Email:</a:t>
              </a:r>
            </a:p>
          </p:txBody>
        </p:sp>
        <p:sp>
          <p:nvSpPr>
            <p:cNvPr id="10" name="TextBox 9"/>
            <p:cNvSpPr txBox="1"/>
            <p:nvPr/>
          </p:nvSpPr>
          <p:spPr>
            <a:xfrm>
              <a:off x="4975315" y="3124940"/>
              <a:ext cx="1441998" cy="369332"/>
            </a:xfrm>
            <a:prstGeom prst="rect">
              <a:avLst/>
            </a:prstGeom>
            <a:noFill/>
          </p:spPr>
          <p:txBody>
            <a:bodyPr wrap="none" rtlCol="0">
              <a:spAutoFit/>
            </a:bodyPr>
            <a:lstStyle/>
            <a:p>
              <a:r>
                <a:rPr lang="en-US" dirty="0"/>
                <a:t>James Rogers</a:t>
              </a:r>
            </a:p>
          </p:txBody>
        </p:sp>
        <p:sp>
          <p:nvSpPr>
            <p:cNvPr id="11" name="TextBox 10"/>
            <p:cNvSpPr txBox="1"/>
            <p:nvPr/>
          </p:nvSpPr>
          <p:spPr>
            <a:xfrm>
              <a:off x="4975315" y="3476517"/>
              <a:ext cx="1495922" cy="369332"/>
            </a:xfrm>
            <a:prstGeom prst="rect">
              <a:avLst/>
            </a:prstGeom>
            <a:noFill/>
          </p:spPr>
          <p:txBody>
            <a:bodyPr wrap="none" rtlCol="0">
              <a:spAutoFit/>
            </a:bodyPr>
            <a:lstStyle/>
            <a:p>
              <a:r>
                <a:rPr lang="en-US" dirty="0"/>
                <a:t>555-555-5555</a:t>
              </a:r>
            </a:p>
          </p:txBody>
        </p:sp>
        <p:sp>
          <p:nvSpPr>
            <p:cNvPr id="12" name="TextBox 11"/>
            <p:cNvSpPr txBox="1"/>
            <p:nvPr/>
          </p:nvSpPr>
          <p:spPr>
            <a:xfrm>
              <a:off x="4975315" y="3877829"/>
              <a:ext cx="1654085" cy="646331"/>
            </a:xfrm>
            <a:prstGeom prst="rect">
              <a:avLst/>
            </a:prstGeom>
            <a:noFill/>
          </p:spPr>
          <p:txBody>
            <a:bodyPr wrap="square" rtlCol="0">
              <a:spAutoFit/>
            </a:bodyPr>
            <a:lstStyle/>
            <a:p>
              <a:r>
                <a:rPr lang="en-US" dirty="0"/>
                <a:t>james.rogers@divergence.one</a:t>
              </a:r>
            </a:p>
          </p:txBody>
        </p:sp>
      </p:grpSp>
    </p:spTree>
    <p:extLst>
      <p:ext uri="{BB962C8B-B14F-4D97-AF65-F5344CB8AC3E}">
        <p14:creationId xmlns:p14="http://schemas.microsoft.com/office/powerpoint/2010/main" val="110877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rget-icon-hi.png"/>
          <p:cNvPicPr>
            <a:picLocks noChangeAspect="1"/>
          </p:cNvPicPr>
          <p:nvPr/>
        </p:nvPicPr>
        <p:blipFill>
          <a:blip r:embed="rId2" cstate="email"/>
          <a:stretch>
            <a:fillRect/>
          </a:stretch>
        </p:blipFill>
        <p:spPr>
          <a:xfrm>
            <a:off x="6950403" y="240136"/>
            <a:ext cx="968479" cy="968479"/>
          </a:xfrm>
          <a:prstGeom prst="rect">
            <a:avLst/>
          </a:prstGeom>
        </p:spPr>
      </p:pic>
      <p:sp>
        <p:nvSpPr>
          <p:cNvPr id="2" name="Title 1"/>
          <p:cNvSpPr>
            <a:spLocks noGrp="1"/>
          </p:cNvSpPr>
          <p:nvPr>
            <p:ph type="title"/>
          </p:nvPr>
        </p:nvSpPr>
        <p:spPr/>
        <p:txBody>
          <a:bodyPr/>
          <a:lstStyle/>
          <a:p>
            <a:r>
              <a:rPr lang="en-US" dirty="0"/>
              <a:t>Trend Analysis</a:t>
            </a:r>
          </a:p>
        </p:txBody>
      </p:sp>
      <p:pic>
        <p:nvPicPr>
          <p:cNvPr id="4" name="Picture 2"/>
          <p:cNvPicPr>
            <a:picLocks noChangeAspect="1" noChangeArrowheads="1"/>
          </p:cNvPicPr>
          <p:nvPr/>
        </p:nvPicPr>
        <p:blipFill>
          <a:blip r:embed="rId3" cstate="email"/>
          <a:srcRect/>
          <a:stretch>
            <a:fillRect/>
          </a:stretch>
        </p:blipFill>
        <p:spPr bwMode="auto">
          <a:xfrm>
            <a:off x="0" y="1024155"/>
            <a:ext cx="9144000" cy="5833845"/>
          </a:xfrm>
          <a:prstGeom prst="rect">
            <a:avLst/>
          </a:prstGeom>
          <a:noFill/>
          <a:ln w="9525">
            <a:noFill/>
            <a:miter lim="800000"/>
            <a:headEnd/>
            <a:tailEnd/>
          </a:ln>
          <a:effectLst/>
        </p:spPr>
      </p:pic>
      <p:sp>
        <p:nvSpPr>
          <p:cNvPr id="3" name="Freeform 60"/>
          <p:cNvSpPr>
            <a:spLocks/>
          </p:cNvSpPr>
          <p:nvPr/>
        </p:nvSpPr>
        <p:spPr bwMode="auto">
          <a:xfrm>
            <a:off x="828167" y="4359373"/>
            <a:ext cx="2749535" cy="2052786"/>
          </a:xfrm>
          <a:custGeom>
            <a:avLst/>
            <a:gdLst/>
            <a:ahLst/>
            <a:cxnLst>
              <a:cxn ang="0">
                <a:pos x="676" y="482"/>
              </a:cxn>
              <a:cxn ang="0">
                <a:pos x="700" y="402"/>
              </a:cxn>
              <a:cxn ang="0">
                <a:pos x="694" y="316"/>
              </a:cxn>
              <a:cxn ang="0">
                <a:pos x="674" y="262"/>
              </a:cxn>
              <a:cxn ang="0">
                <a:pos x="700" y="242"/>
              </a:cxn>
              <a:cxn ang="0">
                <a:pos x="688" y="162"/>
              </a:cxn>
              <a:cxn ang="0">
                <a:pos x="710" y="102"/>
              </a:cxn>
              <a:cxn ang="0">
                <a:pos x="714" y="58"/>
              </a:cxn>
              <a:cxn ang="0">
                <a:pos x="710" y="28"/>
              </a:cxn>
              <a:cxn ang="0">
                <a:pos x="676" y="0"/>
              </a:cxn>
              <a:cxn ang="0">
                <a:pos x="640" y="38"/>
              </a:cxn>
              <a:cxn ang="0">
                <a:pos x="570" y="84"/>
              </a:cxn>
              <a:cxn ang="0">
                <a:pos x="470" y="184"/>
              </a:cxn>
              <a:cxn ang="0">
                <a:pos x="362" y="190"/>
              </a:cxn>
              <a:cxn ang="0">
                <a:pos x="304" y="140"/>
              </a:cxn>
              <a:cxn ang="0">
                <a:pos x="262" y="88"/>
              </a:cxn>
              <a:cxn ang="0">
                <a:pos x="284" y="72"/>
              </a:cxn>
              <a:cxn ang="0">
                <a:pos x="288" y="38"/>
              </a:cxn>
              <a:cxn ang="0">
                <a:pos x="266" y="10"/>
              </a:cxn>
              <a:cxn ang="0">
                <a:pos x="216" y="26"/>
              </a:cxn>
              <a:cxn ang="0">
                <a:pos x="226" y="64"/>
              </a:cxn>
              <a:cxn ang="0">
                <a:pos x="196" y="122"/>
              </a:cxn>
              <a:cxn ang="0">
                <a:pos x="192" y="216"/>
              </a:cxn>
              <a:cxn ang="0">
                <a:pos x="170" y="274"/>
              </a:cxn>
              <a:cxn ang="0">
                <a:pos x="166" y="328"/>
              </a:cxn>
              <a:cxn ang="0">
                <a:pos x="142" y="366"/>
              </a:cxn>
              <a:cxn ang="0">
                <a:pos x="48" y="314"/>
              </a:cxn>
              <a:cxn ang="0">
                <a:pos x="14" y="350"/>
              </a:cxn>
              <a:cxn ang="0">
                <a:pos x="28" y="372"/>
              </a:cxn>
              <a:cxn ang="0">
                <a:pos x="172" y="428"/>
              </a:cxn>
              <a:cxn ang="0">
                <a:pos x="256" y="326"/>
              </a:cxn>
              <a:cxn ang="0">
                <a:pos x="346" y="404"/>
              </a:cxn>
              <a:cxn ang="0">
                <a:pos x="402" y="504"/>
              </a:cxn>
              <a:cxn ang="0">
                <a:pos x="432" y="514"/>
              </a:cxn>
              <a:cxn ang="0">
                <a:pos x="482" y="488"/>
              </a:cxn>
              <a:cxn ang="0">
                <a:pos x="382" y="370"/>
              </a:cxn>
              <a:cxn ang="0">
                <a:pos x="352" y="324"/>
              </a:cxn>
              <a:cxn ang="0">
                <a:pos x="270" y="256"/>
              </a:cxn>
              <a:cxn ang="0">
                <a:pos x="284" y="182"/>
              </a:cxn>
              <a:cxn ang="0">
                <a:pos x="314" y="196"/>
              </a:cxn>
              <a:cxn ang="0">
                <a:pos x="398" y="242"/>
              </a:cxn>
              <a:cxn ang="0">
                <a:pos x="428" y="262"/>
              </a:cxn>
              <a:cxn ang="0">
                <a:pos x="488" y="282"/>
              </a:cxn>
              <a:cxn ang="0">
                <a:pos x="470" y="232"/>
              </a:cxn>
              <a:cxn ang="0">
                <a:pos x="478" y="250"/>
              </a:cxn>
              <a:cxn ang="0">
                <a:pos x="546" y="126"/>
              </a:cxn>
              <a:cxn ang="0">
                <a:pos x="584" y="180"/>
              </a:cxn>
              <a:cxn ang="0">
                <a:pos x="556" y="248"/>
              </a:cxn>
              <a:cxn ang="0">
                <a:pos x="598" y="316"/>
              </a:cxn>
              <a:cxn ang="0">
                <a:pos x="556" y="346"/>
              </a:cxn>
              <a:cxn ang="0">
                <a:pos x="524" y="346"/>
              </a:cxn>
              <a:cxn ang="0">
                <a:pos x="510" y="424"/>
              </a:cxn>
              <a:cxn ang="0">
                <a:pos x="554" y="380"/>
              </a:cxn>
              <a:cxn ang="0">
                <a:pos x="640" y="388"/>
              </a:cxn>
              <a:cxn ang="0">
                <a:pos x="648" y="488"/>
              </a:cxn>
              <a:cxn ang="0">
                <a:pos x="646" y="546"/>
              </a:cxn>
              <a:cxn ang="0">
                <a:pos x="732" y="542"/>
              </a:cxn>
            </a:cxnLst>
            <a:rect l="0" t="0" r="r" b="b"/>
            <a:pathLst>
              <a:path w="734" h="548">
                <a:moveTo>
                  <a:pt x="734" y="534"/>
                </a:moveTo>
                <a:lnTo>
                  <a:pt x="734" y="534"/>
                </a:lnTo>
                <a:lnTo>
                  <a:pt x="716" y="530"/>
                </a:lnTo>
                <a:lnTo>
                  <a:pt x="700" y="524"/>
                </a:lnTo>
                <a:lnTo>
                  <a:pt x="700" y="524"/>
                </a:lnTo>
                <a:lnTo>
                  <a:pt x="688" y="516"/>
                </a:lnTo>
                <a:lnTo>
                  <a:pt x="676" y="508"/>
                </a:lnTo>
                <a:lnTo>
                  <a:pt x="676" y="508"/>
                </a:lnTo>
                <a:lnTo>
                  <a:pt x="676" y="482"/>
                </a:lnTo>
                <a:lnTo>
                  <a:pt x="678" y="456"/>
                </a:lnTo>
                <a:lnTo>
                  <a:pt x="680" y="430"/>
                </a:lnTo>
                <a:lnTo>
                  <a:pt x="680" y="402"/>
                </a:lnTo>
                <a:lnTo>
                  <a:pt x="680" y="402"/>
                </a:lnTo>
                <a:lnTo>
                  <a:pt x="684" y="402"/>
                </a:lnTo>
                <a:lnTo>
                  <a:pt x="690" y="402"/>
                </a:lnTo>
                <a:lnTo>
                  <a:pt x="694" y="402"/>
                </a:lnTo>
                <a:lnTo>
                  <a:pt x="700" y="402"/>
                </a:lnTo>
                <a:lnTo>
                  <a:pt x="700" y="402"/>
                </a:lnTo>
                <a:lnTo>
                  <a:pt x="706" y="398"/>
                </a:lnTo>
                <a:lnTo>
                  <a:pt x="710" y="394"/>
                </a:lnTo>
                <a:lnTo>
                  <a:pt x="716" y="384"/>
                </a:lnTo>
                <a:lnTo>
                  <a:pt x="716" y="384"/>
                </a:lnTo>
                <a:lnTo>
                  <a:pt x="714" y="368"/>
                </a:lnTo>
                <a:lnTo>
                  <a:pt x="710" y="354"/>
                </a:lnTo>
                <a:lnTo>
                  <a:pt x="698" y="326"/>
                </a:lnTo>
                <a:lnTo>
                  <a:pt x="694" y="316"/>
                </a:lnTo>
                <a:lnTo>
                  <a:pt x="694" y="316"/>
                </a:lnTo>
                <a:lnTo>
                  <a:pt x="688" y="300"/>
                </a:lnTo>
                <a:lnTo>
                  <a:pt x="682" y="282"/>
                </a:lnTo>
                <a:lnTo>
                  <a:pt x="682" y="282"/>
                </a:lnTo>
                <a:lnTo>
                  <a:pt x="676" y="274"/>
                </a:lnTo>
                <a:lnTo>
                  <a:pt x="676" y="274"/>
                </a:lnTo>
                <a:lnTo>
                  <a:pt x="674" y="270"/>
                </a:lnTo>
                <a:lnTo>
                  <a:pt x="672" y="264"/>
                </a:lnTo>
                <a:lnTo>
                  <a:pt x="672" y="264"/>
                </a:lnTo>
                <a:lnTo>
                  <a:pt x="674" y="262"/>
                </a:lnTo>
                <a:lnTo>
                  <a:pt x="676" y="262"/>
                </a:lnTo>
                <a:lnTo>
                  <a:pt x="680" y="262"/>
                </a:lnTo>
                <a:lnTo>
                  <a:pt x="684" y="266"/>
                </a:lnTo>
                <a:lnTo>
                  <a:pt x="688" y="268"/>
                </a:lnTo>
                <a:lnTo>
                  <a:pt x="688" y="268"/>
                </a:lnTo>
                <a:lnTo>
                  <a:pt x="692" y="262"/>
                </a:lnTo>
                <a:lnTo>
                  <a:pt x="696" y="256"/>
                </a:lnTo>
                <a:lnTo>
                  <a:pt x="698" y="248"/>
                </a:lnTo>
                <a:lnTo>
                  <a:pt x="700" y="242"/>
                </a:lnTo>
                <a:lnTo>
                  <a:pt x="700" y="242"/>
                </a:lnTo>
                <a:lnTo>
                  <a:pt x="692" y="230"/>
                </a:lnTo>
                <a:lnTo>
                  <a:pt x="686" y="218"/>
                </a:lnTo>
                <a:lnTo>
                  <a:pt x="684" y="204"/>
                </a:lnTo>
                <a:lnTo>
                  <a:pt x="686" y="190"/>
                </a:lnTo>
                <a:lnTo>
                  <a:pt x="686" y="190"/>
                </a:lnTo>
                <a:lnTo>
                  <a:pt x="688" y="180"/>
                </a:lnTo>
                <a:lnTo>
                  <a:pt x="688" y="172"/>
                </a:lnTo>
                <a:lnTo>
                  <a:pt x="688" y="162"/>
                </a:lnTo>
                <a:lnTo>
                  <a:pt x="690" y="152"/>
                </a:lnTo>
                <a:lnTo>
                  <a:pt x="690" y="152"/>
                </a:lnTo>
                <a:lnTo>
                  <a:pt x="696" y="148"/>
                </a:lnTo>
                <a:lnTo>
                  <a:pt x="698" y="140"/>
                </a:lnTo>
                <a:lnTo>
                  <a:pt x="702" y="132"/>
                </a:lnTo>
                <a:lnTo>
                  <a:pt x="706" y="126"/>
                </a:lnTo>
                <a:lnTo>
                  <a:pt x="706" y="126"/>
                </a:lnTo>
                <a:lnTo>
                  <a:pt x="706" y="114"/>
                </a:lnTo>
                <a:lnTo>
                  <a:pt x="710" y="102"/>
                </a:lnTo>
                <a:lnTo>
                  <a:pt x="714" y="92"/>
                </a:lnTo>
                <a:lnTo>
                  <a:pt x="716" y="80"/>
                </a:lnTo>
                <a:lnTo>
                  <a:pt x="716" y="80"/>
                </a:lnTo>
                <a:lnTo>
                  <a:pt x="712" y="72"/>
                </a:lnTo>
                <a:lnTo>
                  <a:pt x="704" y="66"/>
                </a:lnTo>
                <a:lnTo>
                  <a:pt x="706" y="62"/>
                </a:lnTo>
                <a:lnTo>
                  <a:pt x="706" y="62"/>
                </a:lnTo>
                <a:lnTo>
                  <a:pt x="712" y="60"/>
                </a:lnTo>
                <a:lnTo>
                  <a:pt x="714" y="58"/>
                </a:lnTo>
                <a:lnTo>
                  <a:pt x="714" y="54"/>
                </a:lnTo>
                <a:lnTo>
                  <a:pt x="712" y="52"/>
                </a:lnTo>
                <a:lnTo>
                  <a:pt x="710" y="44"/>
                </a:lnTo>
                <a:lnTo>
                  <a:pt x="710" y="42"/>
                </a:lnTo>
                <a:lnTo>
                  <a:pt x="714" y="38"/>
                </a:lnTo>
                <a:lnTo>
                  <a:pt x="714" y="38"/>
                </a:lnTo>
                <a:lnTo>
                  <a:pt x="710" y="36"/>
                </a:lnTo>
                <a:lnTo>
                  <a:pt x="710" y="32"/>
                </a:lnTo>
                <a:lnTo>
                  <a:pt x="710" y="28"/>
                </a:lnTo>
                <a:lnTo>
                  <a:pt x="710" y="24"/>
                </a:lnTo>
                <a:lnTo>
                  <a:pt x="710" y="24"/>
                </a:lnTo>
                <a:lnTo>
                  <a:pt x="710" y="20"/>
                </a:lnTo>
                <a:lnTo>
                  <a:pt x="710" y="16"/>
                </a:lnTo>
                <a:lnTo>
                  <a:pt x="704" y="8"/>
                </a:lnTo>
                <a:lnTo>
                  <a:pt x="704" y="8"/>
                </a:lnTo>
                <a:lnTo>
                  <a:pt x="694" y="6"/>
                </a:lnTo>
                <a:lnTo>
                  <a:pt x="684" y="2"/>
                </a:lnTo>
                <a:lnTo>
                  <a:pt x="676" y="0"/>
                </a:lnTo>
                <a:lnTo>
                  <a:pt x="664" y="0"/>
                </a:lnTo>
                <a:lnTo>
                  <a:pt x="664" y="0"/>
                </a:lnTo>
                <a:lnTo>
                  <a:pt x="658" y="4"/>
                </a:lnTo>
                <a:lnTo>
                  <a:pt x="650" y="6"/>
                </a:lnTo>
                <a:lnTo>
                  <a:pt x="650" y="6"/>
                </a:lnTo>
                <a:lnTo>
                  <a:pt x="642" y="22"/>
                </a:lnTo>
                <a:lnTo>
                  <a:pt x="638" y="30"/>
                </a:lnTo>
                <a:lnTo>
                  <a:pt x="638" y="38"/>
                </a:lnTo>
                <a:lnTo>
                  <a:pt x="640" y="38"/>
                </a:lnTo>
                <a:lnTo>
                  <a:pt x="640" y="38"/>
                </a:lnTo>
                <a:lnTo>
                  <a:pt x="642" y="48"/>
                </a:lnTo>
                <a:lnTo>
                  <a:pt x="642" y="54"/>
                </a:lnTo>
                <a:lnTo>
                  <a:pt x="640" y="58"/>
                </a:lnTo>
                <a:lnTo>
                  <a:pt x="640" y="58"/>
                </a:lnTo>
                <a:lnTo>
                  <a:pt x="604" y="68"/>
                </a:lnTo>
                <a:lnTo>
                  <a:pt x="586" y="74"/>
                </a:lnTo>
                <a:lnTo>
                  <a:pt x="570" y="84"/>
                </a:lnTo>
                <a:lnTo>
                  <a:pt x="570" y="84"/>
                </a:lnTo>
                <a:lnTo>
                  <a:pt x="538" y="92"/>
                </a:lnTo>
                <a:lnTo>
                  <a:pt x="506" y="102"/>
                </a:lnTo>
                <a:lnTo>
                  <a:pt x="506" y="102"/>
                </a:lnTo>
                <a:lnTo>
                  <a:pt x="496" y="122"/>
                </a:lnTo>
                <a:lnTo>
                  <a:pt x="486" y="142"/>
                </a:lnTo>
                <a:lnTo>
                  <a:pt x="476" y="162"/>
                </a:lnTo>
                <a:lnTo>
                  <a:pt x="472" y="174"/>
                </a:lnTo>
                <a:lnTo>
                  <a:pt x="470" y="184"/>
                </a:lnTo>
                <a:lnTo>
                  <a:pt x="470" y="184"/>
                </a:lnTo>
                <a:lnTo>
                  <a:pt x="448" y="206"/>
                </a:lnTo>
                <a:lnTo>
                  <a:pt x="426" y="226"/>
                </a:lnTo>
                <a:lnTo>
                  <a:pt x="426" y="226"/>
                </a:lnTo>
                <a:lnTo>
                  <a:pt x="420" y="218"/>
                </a:lnTo>
                <a:lnTo>
                  <a:pt x="412" y="212"/>
                </a:lnTo>
                <a:lnTo>
                  <a:pt x="396" y="204"/>
                </a:lnTo>
                <a:lnTo>
                  <a:pt x="378" y="198"/>
                </a:lnTo>
                <a:lnTo>
                  <a:pt x="362" y="190"/>
                </a:lnTo>
                <a:lnTo>
                  <a:pt x="362" y="190"/>
                </a:lnTo>
                <a:lnTo>
                  <a:pt x="360" y="184"/>
                </a:lnTo>
                <a:lnTo>
                  <a:pt x="356" y="180"/>
                </a:lnTo>
                <a:lnTo>
                  <a:pt x="352" y="178"/>
                </a:lnTo>
                <a:lnTo>
                  <a:pt x="346" y="176"/>
                </a:lnTo>
                <a:lnTo>
                  <a:pt x="336" y="174"/>
                </a:lnTo>
                <a:lnTo>
                  <a:pt x="326" y="170"/>
                </a:lnTo>
                <a:lnTo>
                  <a:pt x="326" y="170"/>
                </a:lnTo>
                <a:lnTo>
                  <a:pt x="312" y="150"/>
                </a:lnTo>
                <a:lnTo>
                  <a:pt x="304" y="140"/>
                </a:lnTo>
                <a:lnTo>
                  <a:pt x="294" y="132"/>
                </a:lnTo>
                <a:lnTo>
                  <a:pt x="294" y="132"/>
                </a:lnTo>
                <a:lnTo>
                  <a:pt x="290" y="120"/>
                </a:lnTo>
                <a:lnTo>
                  <a:pt x="282" y="108"/>
                </a:lnTo>
                <a:lnTo>
                  <a:pt x="282" y="108"/>
                </a:lnTo>
                <a:lnTo>
                  <a:pt x="278" y="102"/>
                </a:lnTo>
                <a:lnTo>
                  <a:pt x="272" y="98"/>
                </a:lnTo>
                <a:lnTo>
                  <a:pt x="266" y="94"/>
                </a:lnTo>
                <a:lnTo>
                  <a:pt x="262" y="88"/>
                </a:lnTo>
                <a:lnTo>
                  <a:pt x="262" y="88"/>
                </a:lnTo>
                <a:lnTo>
                  <a:pt x="266" y="86"/>
                </a:lnTo>
                <a:lnTo>
                  <a:pt x="270" y="88"/>
                </a:lnTo>
                <a:lnTo>
                  <a:pt x="274" y="88"/>
                </a:lnTo>
                <a:lnTo>
                  <a:pt x="278" y="88"/>
                </a:lnTo>
                <a:lnTo>
                  <a:pt x="278" y="88"/>
                </a:lnTo>
                <a:lnTo>
                  <a:pt x="280" y="84"/>
                </a:lnTo>
                <a:lnTo>
                  <a:pt x="282" y="80"/>
                </a:lnTo>
                <a:lnTo>
                  <a:pt x="284" y="72"/>
                </a:lnTo>
                <a:lnTo>
                  <a:pt x="284" y="72"/>
                </a:lnTo>
                <a:lnTo>
                  <a:pt x="290" y="66"/>
                </a:lnTo>
                <a:lnTo>
                  <a:pt x="294" y="62"/>
                </a:lnTo>
                <a:lnTo>
                  <a:pt x="294" y="56"/>
                </a:lnTo>
                <a:lnTo>
                  <a:pt x="294" y="56"/>
                </a:lnTo>
                <a:lnTo>
                  <a:pt x="290" y="46"/>
                </a:lnTo>
                <a:lnTo>
                  <a:pt x="288" y="42"/>
                </a:lnTo>
                <a:lnTo>
                  <a:pt x="288" y="38"/>
                </a:lnTo>
                <a:lnTo>
                  <a:pt x="288" y="38"/>
                </a:lnTo>
                <a:lnTo>
                  <a:pt x="292" y="30"/>
                </a:lnTo>
                <a:lnTo>
                  <a:pt x="292" y="30"/>
                </a:lnTo>
                <a:lnTo>
                  <a:pt x="292" y="26"/>
                </a:lnTo>
                <a:lnTo>
                  <a:pt x="290" y="22"/>
                </a:lnTo>
                <a:lnTo>
                  <a:pt x="282" y="18"/>
                </a:lnTo>
                <a:lnTo>
                  <a:pt x="274" y="14"/>
                </a:lnTo>
                <a:lnTo>
                  <a:pt x="270" y="12"/>
                </a:lnTo>
                <a:lnTo>
                  <a:pt x="266" y="10"/>
                </a:lnTo>
                <a:lnTo>
                  <a:pt x="266" y="10"/>
                </a:lnTo>
                <a:lnTo>
                  <a:pt x="256" y="8"/>
                </a:lnTo>
                <a:lnTo>
                  <a:pt x="248" y="8"/>
                </a:lnTo>
                <a:lnTo>
                  <a:pt x="238" y="10"/>
                </a:lnTo>
                <a:lnTo>
                  <a:pt x="228" y="12"/>
                </a:lnTo>
                <a:lnTo>
                  <a:pt x="228" y="12"/>
                </a:lnTo>
                <a:lnTo>
                  <a:pt x="228" y="16"/>
                </a:lnTo>
                <a:lnTo>
                  <a:pt x="226" y="18"/>
                </a:lnTo>
                <a:lnTo>
                  <a:pt x="220" y="22"/>
                </a:lnTo>
                <a:lnTo>
                  <a:pt x="216" y="26"/>
                </a:lnTo>
                <a:lnTo>
                  <a:pt x="216" y="30"/>
                </a:lnTo>
                <a:lnTo>
                  <a:pt x="218" y="34"/>
                </a:lnTo>
                <a:lnTo>
                  <a:pt x="218" y="34"/>
                </a:lnTo>
                <a:lnTo>
                  <a:pt x="216" y="36"/>
                </a:lnTo>
                <a:lnTo>
                  <a:pt x="218" y="40"/>
                </a:lnTo>
                <a:lnTo>
                  <a:pt x="220" y="48"/>
                </a:lnTo>
                <a:lnTo>
                  <a:pt x="224" y="56"/>
                </a:lnTo>
                <a:lnTo>
                  <a:pt x="226" y="64"/>
                </a:lnTo>
                <a:lnTo>
                  <a:pt x="226" y="64"/>
                </a:lnTo>
                <a:lnTo>
                  <a:pt x="228" y="70"/>
                </a:lnTo>
                <a:lnTo>
                  <a:pt x="226" y="74"/>
                </a:lnTo>
                <a:lnTo>
                  <a:pt x="220" y="82"/>
                </a:lnTo>
                <a:lnTo>
                  <a:pt x="214" y="88"/>
                </a:lnTo>
                <a:lnTo>
                  <a:pt x="210" y="92"/>
                </a:lnTo>
                <a:lnTo>
                  <a:pt x="208" y="98"/>
                </a:lnTo>
                <a:lnTo>
                  <a:pt x="208" y="98"/>
                </a:lnTo>
                <a:lnTo>
                  <a:pt x="200" y="110"/>
                </a:lnTo>
                <a:lnTo>
                  <a:pt x="196" y="122"/>
                </a:lnTo>
                <a:lnTo>
                  <a:pt x="194" y="134"/>
                </a:lnTo>
                <a:lnTo>
                  <a:pt x="194" y="148"/>
                </a:lnTo>
                <a:lnTo>
                  <a:pt x="194" y="176"/>
                </a:lnTo>
                <a:lnTo>
                  <a:pt x="196" y="204"/>
                </a:lnTo>
                <a:lnTo>
                  <a:pt x="196" y="204"/>
                </a:lnTo>
                <a:lnTo>
                  <a:pt x="192" y="206"/>
                </a:lnTo>
                <a:lnTo>
                  <a:pt x="192" y="210"/>
                </a:lnTo>
                <a:lnTo>
                  <a:pt x="192" y="216"/>
                </a:lnTo>
                <a:lnTo>
                  <a:pt x="192" y="216"/>
                </a:lnTo>
                <a:lnTo>
                  <a:pt x="190" y="222"/>
                </a:lnTo>
                <a:lnTo>
                  <a:pt x="188" y="224"/>
                </a:lnTo>
                <a:lnTo>
                  <a:pt x="190" y="226"/>
                </a:lnTo>
                <a:lnTo>
                  <a:pt x="190" y="226"/>
                </a:lnTo>
                <a:lnTo>
                  <a:pt x="178" y="244"/>
                </a:lnTo>
                <a:lnTo>
                  <a:pt x="174" y="254"/>
                </a:lnTo>
                <a:lnTo>
                  <a:pt x="170" y="264"/>
                </a:lnTo>
                <a:lnTo>
                  <a:pt x="170" y="264"/>
                </a:lnTo>
                <a:lnTo>
                  <a:pt x="170" y="274"/>
                </a:lnTo>
                <a:lnTo>
                  <a:pt x="170" y="274"/>
                </a:lnTo>
                <a:lnTo>
                  <a:pt x="168" y="290"/>
                </a:lnTo>
                <a:lnTo>
                  <a:pt x="168" y="296"/>
                </a:lnTo>
                <a:lnTo>
                  <a:pt x="172" y="304"/>
                </a:lnTo>
                <a:lnTo>
                  <a:pt x="172" y="304"/>
                </a:lnTo>
                <a:lnTo>
                  <a:pt x="172" y="312"/>
                </a:lnTo>
                <a:lnTo>
                  <a:pt x="172" y="318"/>
                </a:lnTo>
                <a:lnTo>
                  <a:pt x="172" y="318"/>
                </a:lnTo>
                <a:lnTo>
                  <a:pt x="166" y="328"/>
                </a:lnTo>
                <a:lnTo>
                  <a:pt x="160" y="338"/>
                </a:lnTo>
                <a:lnTo>
                  <a:pt x="160" y="338"/>
                </a:lnTo>
                <a:lnTo>
                  <a:pt x="158" y="348"/>
                </a:lnTo>
                <a:lnTo>
                  <a:pt x="156" y="358"/>
                </a:lnTo>
                <a:lnTo>
                  <a:pt x="154" y="368"/>
                </a:lnTo>
                <a:lnTo>
                  <a:pt x="152" y="372"/>
                </a:lnTo>
                <a:lnTo>
                  <a:pt x="150" y="376"/>
                </a:lnTo>
                <a:lnTo>
                  <a:pt x="150" y="376"/>
                </a:lnTo>
                <a:lnTo>
                  <a:pt x="142" y="366"/>
                </a:lnTo>
                <a:lnTo>
                  <a:pt x="134" y="360"/>
                </a:lnTo>
                <a:lnTo>
                  <a:pt x="116" y="350"/>
                </a:lnTo>
                <a:lnTo>
                  <a:pt x="116" y="350"/>
                </a:lnTo>
                <a:lnTo>
                  <a:pt x="102" y="346"/>
                </a:lnTo>
                <a:lnTo>
                  <a:pt x="88" y="340"/>
                </a:lnTo>
                <a:lnTo>
                  <a:pt x="74" y="332"/>
                </a:lnTo>
                <a:lnTo>
                  <a:pt x="62" y="322"/>
                </a:lnTo>
                <a:lnTo>
                  <a:pt x="62" y="322"/>
                </a:lnTo>
                <a:lnTo>
                  <a:pt x="48" y="314"/>
                </a:lnTo>
                <a:lnTo>
                  <a:pt x="48" y="314"/>
                </a:lnTo>
                <a:lnTo>
                  <a:pt x="44" y="314"/>
                </a:lnTo>
                <a:lnTo>
                  <a:pt x="42" y="314"/>
                </a:lnTo>
                <a:lnTo>
                  <a:pt x="40" y="316"/>
                </a:lnTo>
                <a:lnTo>
                  <a:pt x="40" y="318"/>
                </a:lnTo>
                <a:lnTo>
                  <a:pt x="40" y="318"/>
                </a:lnTo>
                <a:lnTo>
                  <a:pt x="36" y="326"/>
                </a:lnTo>
                <a:lnTo>
                  <a:pt x="30" y="334"/>
                </a:lnTo>
                <a:lnTo>
                  <a:pt x="14" y="350"/>
                </a:lnTo>
                <a:lnTo>
                  <a:pt x="8" y="358"/>
                </a:lnTo>
                <a:lnTo>
                  <a:pt x="2" y="366"/>
                </a:lnTo>
                <a:lnTo>
                  <a:pt x="0" y="376"/>
                </a:lnTo>
                <a:lnTo>
                  <a:pt x="0" y="386"/>
                </a:lnTo>
                <a:lnTo>
                  <a:pt x="4" y="388"/>
                </a:lnTo>
                <a:lnTo>
                  <a:pt x="4" y="388"/>
                </a:lnTo>
                <a:lnTo>
                  <a:pt x="8" y="388"/>
                </a:lnTo>
                <a:lnTo>
                  <a:pt x="14" y="384"/>
                </a:lnTo>
                <a:lnTo>
                  <a:pt x="28" y="372"/>
                </a:lnTo>
                <a:lnTo>
                  <a:pt x="46" y="362"/>
                </a:lnTo>
                <a:lnTo>
                  <a:pt x="54" y="360"/>
                </a:lnTo>
                <a:lnTo>
                  <a:pt x="62" y="360"/>
                </a:lnTo>
                <a:lnTo>
                  <a:pt x="158" y="428"/>
                </a:lnTo>
                <a:lnTo>
                  <a:pt x="158" y="428"/>
                </a:lnTo>
                <a:lnTo>
                  <a:pt x="164" y="430"/>
                </a:lnTo>
                <a:lnTo>
                  <a:pt x="168" y="430"/>
                </a:lnTo>
                <a:lnTo>
                  <a:pt x="172" y="428"/>
                </a:lnTo>
                <a:lnTo>
                  <a:pt x="172" y="428"/>
                </a:lnTo>
                <a:lnTo>
                  <a:pt x="196" y="400"/>
                </a:lnTo>
                <a:lnTo>
                  <a:pt x="218" y="370"/>
                </a:lnTo>
                <a:lnTo>
                  <a:pt x="218" y="370"/>
                </a:lnTo>
                <a:lnTo>
                  <a:pt x="222" y="358"/>
                </a:lnTo>
                <a:lnTo>
                  <a:pt x="228" y="346"/>
                </a:lnTo>
                <a:lnTo>
                  <a:pt x="232" y="336"/>
                </a:lnTo>
                <a:lnTo>
                  <a:pt x="238" y="324"/>
                </a:lnTo>
                <a:lnTo>
                  <a:pt x="256" y="326"/>
                </a:lnTo>
                <a:lnTo>
                  <a:pt x="256" y="326"/>
                </a:lnTo>
                <a:lnTo>
                  <a:pt x="274" y="340"/>
                </a:lnTo>
                <a:lnTo>
                  <a:pt x="296" y="350"/>
                </a:lnTo>
                <a:lnTo>
                  <a:pt x="338" y="368"/>
                </a:lnTo>
                <a:lnTo>
                  <a:pt x="338" y="368"/>
                </a:lnTo>
                <a:lnTo>
                  <a:pt x="342" y="372"/>
                </a:lnTo>
                <a:lnTo>
                  <a:pt x="344" y="378"/>
                </a:lnTo>
                <a:lnTo>
                  <a:pt x="344" y="390"/>
                </a:lnTo>
                <a:lnTo>
                  <a:pt x="344" y="390"/>
                </a:lnTo>
                <a:lnTo>
                  <a:pt x="346" y="404"/>
                </a:lnTo>
                <a:lnTo>
                  <a:pt x="350" y="418"/>
                </a:lnTo>
                <a:lnTo>
                  <a:pt x="358" y="430"/>
                </a:lnTo>
                <a:lnTo>
                  <a:pt x="368" y="442"/>
                </a:lnTo>
                <a:lnTo>
                  <a:pt x="386" y="464"/>
                </a:lnTo>
                <a:lnTo>
                  <a:pt x="396" y="476"/>
                </a:lnTo>
                <a:lnTo>
                  <a:pt x="402" y="488"/>
                </a:lnTo>
                <a:lnTo>
                  <a:pt x="402" y="488"/>
                </a:lnTo>
                <a:lnTo>
                  <a:pt x="402" y="496"/>
                </a:lnTo>
                <a:lnTo>
                  <a:pt x="402" y="504"/>
                </a:lnTo>
                <a:lnTo>
                  <a:pt x="404" y="512"/>
                </a:lnTo>
                <a:lnTo>
                  <a:pt x="406" y="518"/>
                </a:lnTo>
                <a:lnTo>
                  <a:pt x="406" y="518"/>
                </a:lnTo>
                <a:lnTo>
                  <a:pt x="410" y="522"/>
                </a:lnTo>
                <a:lnTo>
                  <a:pt x="412" y="522"/>
                </a:lnTo>
                <a:lnTo>
                  <a:pt x="416" y="522"/>
                </a:lnTo>
                <a:lnTo>
                  <a:pt x="416" y="522"/>
                </a:lnTo>
                <a:lnTo>
                  <a:pt x="422" y="516"/>
                </a:lnTo>
                <a:lnTo>
                  <a:pt x="432" y="514"/>
                </a:lnTo>
                <a:lnTo>
                  <a:pt x="450" y="512"/>
                </a:lnTo>
                <a:lnTo>
                  <a:pt x="460" y="512"/>
                </a:lnTo>
                <a:lnTo>
                  <a:pt x="470" y="510"/>
                </a:lnTo>
                <a:lnTo>
                  <a:pt x="478" y="504"/>
                </a:lnTo>
                <a:lnTo>
                  <a:pt x="486" y="498"/>
                </a:lnTo>
                <a:lnTo>
                  <a:pt x="486" y="498"/>
                </a:lnTo>
                <a:lnTo>
                  <a:pt x="484" y="492"/>
                </a:lnTo>
                <a:lnTo>
                  <a:pt x="484" y="490"/>
                </a:lnTo>
                <a:lnTo>
                  <a:pt x="482" y="488"/>
                </a:lnTo>
                <a:lnTo>
                  <a:pt x="482" y="488"/>
                </a:lnTo>
                <a:lnTo>
                  <a:pt x="468" y="488"/>
                </a:lnTo>
                <a:lnTo>
                  <a:pt x="452" y="486"/>
                </a:lnTo>
                <a:lnTo>
                  <a:pt x="438" y="482"/>
                </a:lnTo>
                <a:lnTo>
                  <a:pt x="426" y="472"/>
                </a:lnTo>
                <a:lnTo>
                  <a:pt x="426" y="472"/>
                </a:lnTo>
                <a:lnTo>
                  <a:pt x="412" y="448"/>
                </a:lnTo>
                <a:lnTo>
                  <a:pt x="402" y="422"/>
                </a:lnTo>
                <a:lnTo>
                  <a:pt x="382" y="370"/>
                </a:lnTo>
                <a:lnTo>
                  <a:pt x="382" y="370"/>
                </a:lnTo>
                <a:lnTo>
                  <a:pt x="380" y="360"/>
                </a:lnTo>
                <a:lnTo>
                  <a:pt x="378" y="348"/>
                </a:lnTo>
                <a:lnTo>
                  <a:pt x="376" y="344"/>
                </a:lnTo>
                <a:lnTo>
                  <a:pt x="374" y="340"/>
                </a:lnTo>
                <a:lnTo>
                  <a:pt x="370" y="336"/>
                </a:lnTo>
                <a:lnTo>
                  <a:pt x="364" y="334"/>
                </a:lnTo>
                <a:lnTo>
                  <a:pt x="364" y="334"/>
                </a:lnTo>
                <a:lnTo>
                  <a:pt x="352" y="324"/>
                </a:lnTo>
                <a:lnTo>
                  <a:pt x="332" y="308"/>
                </a:lnTo>
                <a:lnTo>
                  <a:pt x="294" y="274"/>
                </a:lnTo>
                <a:lnTo>
                  <a:pt x="294" y="274"/>
                </a:lnTo>
                <a:lnTo>
                  <a:pt x="288" y="268"/>
                </a:lnTo>
                <a:lnTo>
                  <a:pt x="288" y="268"/>
                </a:lnTo>
                <a:lnTo>
                  <a:pt x="284" y="264"/>
                </a:lnTo>
                <a:lnTo>
                  <a:pt x="276" y="260"/>
                </a:lnTo>
                <a:lnTo>
                  <a:pt x="276" y="260"/>
                </a:lnTo>
                <a:lnTo>
                  <a:pt x="270" y="256"/>
                </a:lnTo>
                <a:lnTo>
                  <a:pt x="268" y="250"/>
                </a:lnTo>
                <a:lnTo>
                  <a:pt x="266" y="238"/>
                </a:lnTo>
                <a:lnTo>
                  <a:pt x="266" y="238"/>
                </a:lnTo>
                <a:lnTo>
                  <a:pt x="274" y="216"/>
                </a:lnTo>
                <a:lnTo>
                  <a:pt x="278" y="204"/>
                </a:lnTo>
                <a:lnTo>
                  <a:pt x="280" y="192"/>
                </a:lnTo>
                <a:lnTo>
                  <a:pt x="280" y="192"/>
                </a:lnTo>
                <a:lnTo>
                  <a:pt x="282" y="188"/>
                </a:lnTo>
                <a:lnTo>
                  <a:pt x="284" y="182"/>
                </a:lnTo>
                <a:lnTo>
                  <a:pt x="284" y="178"/>
                </a:lnTo>
                <a:lnTo>
                  <a:pt x="286" y="172"/>
                </a:lnTo>
                <a:lnTo>
                  <a:pt x="286" y="172"/>
                </a:lnTo>
                <a:lnTo>
                  <a:pt x="294" y="180"/>
                </a:lnTo>
                <a:lnTo>
                  <a:pt x="296" y="184"/>
                </a:lnTo>
                <a:lnTo>
                  <a:pt x="298" y="190"/>
                </a:lnTo>
                <a:lnTo>
                  <a:pt x="298" y="190"/>
                </a:lnTo>
                <a:lnTo>
                  <a:pt x="304" y="194"/>
                </a:lnTo>
                <a:lnTo>
                  <a:pt x="314" y="196"/>
                </a:lnTo>
                <a:lnTo>
                  <a:pt x="314" y="196"/>
                </a:lnTo>
                <a:lnTo>
                  <a:pt x="332" y="208"/>
                </a:lnTo>
                <a:lnTo>
                  <a:pt x="350" y="216"/>
                </a:lnTo>
                <a:lnTo>
                  <a:pt x="370" y="222"/>
                </a:lnTo>
                <a:lnTo>
                  <a:pt x="392" y="226"/>
                </a:lnTo>
                <a:lnTo>
                  <a:pt x="392" y="226"/>
                </a:lnTo>
                <a:lnTo>
                  <a:pt x="394" y="230"/>
                </a:lnTo>
                <a:lnTo>
                  <a:pt x="396" y="234"/>
                </a:lnTo>
                <a:lnTo>
                  <a:pt x="398" y="242"/>
                </a:lnTo>
                <a:lnTo>
                  <a:pt x="400" y="250"/>
                </a:lnTo>
                <a:lnTo>
                  <a:pt x="404" y="254"/>
                </a:lnTo>
                <a:lnTo>
                  <a:pt x="406" y="258"/>
                </a:lnTo>
                <a:lnTo>
                  <a:pt x="406" y="258"/>
                </a:lnTo>
                <a:lnTo>
                  <a:pt x="414" y="260"/>
                </a:lnTo>
                <a:lnTo>
                  <a:pt x="424" y="258"/>
                </a:lnTo>
                <a:lnTo>
                  <a:pt x="424" y="258"/>
                </a:lnTo>
                <a:lnTo>
                  <a:pt x="426" y="260"/>
                </a:lnTo>
                <a:lnTo>
                  <a:pt x="428" y="262"/>
                </a:lnTo>
                <a:lnTo>
                  <a:pt x="428" y="262"/>
                </a:lnTo>
                <a:lnTo>
                  <a:pt x="450" y="274"/>
                </a:lnTo>
                <a:lnTo>
                  <a:pt x="450" y="274"/>
                </a:lnTo>
                <a:lnTo>
                  <a:pt x="470" y="286"/>
                </a:lnTo>
                <a:lnTo>
                  <a:pt x="482" y="292"/>
                </a:lnTo>
                <a:lnTo>
                  <a:pt x="482" y="292"/>
                </a:lnTo>
                <a:lnTo>
                  <a:pt x="488" y="288"/>
                </a:lnTo>
                <a:lnTo>
                  <a:pt x="490" y="284"/>
                </a:lnTo>
                <a:lnTo>
                  <a:pt x="488" y="282"/>
                </a:lnTo>
                <a:lnTo>
                  <a:pt x="464" y="268"/>
                </a:lnTo>
                <a:lnTo>
                  <a:pt x="464" y="268"/>
                </a:lnTo>
                <a:lnTo>
                  <a:pt x="458" y="264"/>
                </a:lnTo>
                <a:lnTo>
                  <a:pt x="456" y="260"/>
                </a:lnTo>
                <a:lnTo>
                  <a:pt x="456" y="256"/>
                </a:lnTo>
                <a:lnTo>
                  <a:pt x="458" y="252"/>
                </a:lnTo>
                <a:lnTo>
                  <a:pt x="464" y="242"/>
                </a:lnTo>
                <a:lnTo>
                  <a:pt x="468" y="236"/>
                </a:lnTo>
                <a:lnTo>
                  <a:pt x="470" y="232"/>
                </a:lnTo>
                <a:lnTo>
                  <a:pt x="470" y="232"/>
                </a:lnTo>
                <a:lnTo>
                  <a:pt x="472" y="234"/>
                </a:lnTo>
                <a:lnTo>
                  <a:pt x="472" y="238"/>
                </a:lnTo>
                <a:lnTo>
                  <a:pt x="472" y="246"/>
                </a:lnTo>
                <a:lnTo>
                  <a:pt x="472" y="246"/>
                </a:lnTo>
                <a:lnTo>
                  <a:pt x="474" y="248"/>
                </a:lnTo>
                <a:lnTo>
                  <a:pt x="476" y="250"/>
                </a:lnTo>
                <a:lnTo>
                  <a:pt x="478" y="250"/>
                </a:lnTo>
                <a:lnTo>
                  <a:pt x="478" y="250"/>
                </a:lnTo>
                <a:lnTo>
                  <a:pt x="480" y="236"/>
                </a:lnTo>
                <a:lnTo>
                  <a:pt x="482" y="222"/>
                </a:lnTo>
                <a:lnTo>
                  <a:pt x="484" y="208"/>
                </a:lnTo>
                <a:lnTo>
                  <a:pt x="486" y="196"/>
                </a:lnTo>
                <a:lnTo>
                  <a:pt x="486" y="196"/>
                </a:lnTo>
                <a:lnTo>
                  <a:pt x="510" y="160"/>
                </a:lnTo>
                <a:lnTo>
                  <a:pt x="534" y="124"/>
                </a:lnTo>
                <a:lnTo>
                  <a:pt x="534" y="124"/>
                </a:lnTo>
                <a:lnTo>
                  <a:pt x="546" y="126"/>
                </a:lnTo>
                <a:lnTo>
                  <a:pt x="558" y="124"/>
                </a:lnTo>
                <a:lnTo>
                  <a:pt x="582" y="122"/>
                </a:lnTo>
                <a:lnTo>
                  <a:pt x="584" y="122"/>
                </a:lnTo>
                <a:lnTo>
                  <a:pt x="584" y="122"/>
                </a:lnTo>
                <a:lnTo>
                  <a:pt x="584" y="136"/>
                </a:lnTo>
                <a:lnTo>
                  <a:pt x="584" y="150"/>
                </a:lnTo>
                <a:lnTo>
                  <a:pt x="586" y="176"/>
                </a:lnTo>
                <a:lnTo>
                  <a:pt x="586" y="176"/>
                </a:lnTo>
                <a:lnTo>
                  <a:pt x="584" y="180"/>
                </a:lnTo>
                <a:lnTo>
                  <a:pt x="584" y="184"/>
                </a:lnTo>
                <a:lnTo>
                  <a:pt x="584" y="188"/>
                </a:lnTo>
                <a:lnTo>
                  <a:pt x="582" y="194"/>
                </a:lnTo>
                <a:lnTo>
                  <a:pt x="582" y="194"/>
                </a:lnTo>
                <a:lnTo>
                  <a:pt x="572" y="204"/>
                </a:lnTo>
                <a:lnTo>
                  <a:pt x="564" y="218"/>
                </a:lnTo>
                <a:lnTo>
                  <a:pt x="558" y="232"/>
                </a:lnTo>
                <a:lnTo>
                  <a:pt x="556" y="248"/>
                </a:lnTo>
                <a:lnTo>
                  <a:pt x="556" y="248"/>
                </a:lnTo>
                <a:lnTo>
                  <a:pt x="558" y="262"/>
                </a:lnTo>
                <a:lnTo>
                  <a:pt x="560" y="274"/>
                </a:lnTo>
                <a:lnTo>
                  <a:pt x="560" y="274"/>
                </a:lnTo>
                <a:lnTo>
                  <a:pt x="564" y="282"/>
                </a:lnTo>
                <a:lnTo>
                  <a:pt x="564" y="282"/>
                </a:lnTo>
                <a:lnTo>
                  <a:pt x="568" y="284"/>
                </a:lnTo>
                <a:lnTo>
                  <a:pt x="574" y="286"/>
                </a:lnTo>
                <a:lnTo>
                  <a:pt x="598" y="316"/>
                </a:lnTo>
                <a:lnTo>
                  <a:pt x="598" y="316"/>
                </a:lnTo>
                <a:lnTo>
                  <a:pt x="608" y="330"/>
                </a:lnTo>
                <a:lnTo>
                  <a:pt x="620" y="344"/>
                </a:lnTo>
                <a:lnTo>
                  <a:pt x="620" y="344"/>
                </a:lnTo>
                <a:lnTo>
                  <a:pt x="594" y="348"/>
                </a:lnTo>
                <a:lnTo>
                  <a:pt x="580" y="348"/>
                </a:lnTo>
                <a:lnTo>
                  <a:pt x="566" y="346"/>
                </a:lnTo>
                <a:lnTo>
                  <a:pt x="566" y="346"/>
                </a:lnTo>
                <a:lnTo>
                  <a:pt x="560" y="346"/>
                </a:lnTo>
                <a:lnTo>
                  <a:pt x="556" y="346"/>
                </a:lnTo>
                <a:lnTo>
                  <a:pt x="550" y="340"/>
                </a:lnTo>
                <a:lnTo>
                  <a:pt x="542" y="336"/>
                </a:lnTo>
                <a:lnTo>
                  <a:pt x="538" y="336"/>
                </a:lnTo>
                <a:lnTo>
                  <a:pt x="534" y="336"/>
                </a:lnTo>
                <a:lnTo>
                  <a:pt x="534" y="336"/>
                </a:lnTo>
                <a:lnTo>
                  <a:pt x="528" y="336"/>
                </a:lnTo>
                <a:lnTo>
                  <a:pt x="526" y="340"/>
                </a:lnTo>
                <a:lnTo>
                  <a:pt x="524" y="346"/>
                </a:lnTo>
                <a:lnTo>
                  <a:pt x="524" y="346"/>
                </a:lnTo>
                <a:lnTo>
                  <a:pt x="522" y="356"/>
                </a:lnTo>
                <a:lnTo>
                  <a:pt x="520" y="366"/>
                </a:lnTo>
                <a:lnTo>
                  <a:pt x="512" y="384"/>
                </a:lnTo>
                <a:lnTo>
                  <a:pt x="510" y="392"/>
                </a:lnTo>
                <a:lnTo>
                  <a:pt x="508" y="402"/>
                </a:lnTo>
                <a:lnTo>
                  <a:pt x="508" y="410"/>
                </a:lnTo>
                <a:lnTo>
                  <a:pt x="508" y="420"/>
                </a:lnTo>
                <a:lnTo>
                  <a:pt x="508" y="420"/>
                </a:lnTo>
                <a:lnTo>
                  <a:pt x="510" y="424"/>
                </a:lnTo>
                <a:lnTo>
                  <a:pt x="514" y="426"/>
                </a:lnTo>
                <a:lnTo>
                  <a:pt x="520" y="426"/>
                </a:lnTo>
                <a:lnTo>
                  <a:pt x="520" y="426"/>
                </a:lnTo>
                <a:lnTo>
                  <a:pt x="526" y="414"/>
                </a:lnTo>
                <a:lnTo>
                  <a:pt x="532" y="402"/>
                </a:lnTo>
                <a:lnTo>
                  <a:pt x="540" y="392"/>
                </a:lnTo>
                <a:lnTo>
                  <a:pt x="550" y="382"/>
                </a:lnTo>
                <a:lnTo>
                  <a:pt x="550" y="382"/>
                </a:lnTo>
                <a:lnTo>
                  <a:pt x="554" y="380"/>
                </a:lnTo>
                <a:lnTo>
                  <a:pt x="558" y="378"/>
                </a:lnTo>
                <a:lnTo>
                  <a:pt x="564" y="378"/>
                </a:lnTo>
                <a:lnTo>
                  <a:pt x="568" y="376"/>
                </a:lnTo>
                <a:lnTo>
                  <a:pt x="568" y="376"/>
                </a:lnTo>
                <a:lnTo>
                  <a:pt x="578" y="374"/>
                </a:lnTo>
                <a:lnTo>
                  <a:pt x="586" y="374"/>
                </a:lnTo>
                <a:lnTo>
                  <a:pt x="606" y="378"/>
                </a:lnTo>
                <a:lnTo>
                  <a:pt x="640" y="388"/>
                </a:lnTo>
                <a:lnTo>
                  <a:pt x="640" y="388"/>
                </a:lnTo>
                <a:lnTo>
                  <a:pt x="644" y="390"/>
                </a:lnTo>
                <a:lnTo>
                  <a:pt x="646" y="394"/>
                </a:lnTo>
                <a:lnTo>
                  <a:pt x="646" y="402"/>
                </a:lnTo>
                <a:lnTo>
                  <a:pt x="642" y="416"/>
                </a:lnTo>
                <a:lnTo>
                  <a:pt x="642" y="416"/>
                </a:lnTo>
                <a:lnTo>
                  <a:pt x="640" y="428"/>
                </a:lnTo>
                <a:lnTo>
                  <a:pt x="640" y="440"/>
                </a:lnTo>
                <a:lnTo>
                  <a:pt x="644" y="464"/>
                </a:lnTo>
                <a:lnTo>
                  <a:pt x="648" y="488"/>
                </a:lnTo>
                <a:lnTo>
                  <a:pt x="648" y="498"/>
                </a:lnTo>
                <a:lnTo>
                  <a:pt x="648" y="512"/>
                </a:lnTo>
                <a:lnTo>
                  <a:pt x="648" y="512"/>
                </a:lnTo>
                <a:lnTo>
                  <a:pt x="646" y="518"/>
                </a:lnTo>
                <a:lnTo>
                  <a:pt x="644" y="526"/>
                </a:lnTo>
                <a:lnTo>
                  <a:pt x="644" y="542"/>
                </a:lnTo>
                <a:lnTo>
                  <a:pt x="644" y="542"/>
                </a:lnTo>
                <a:lnTo>
                  <a:pt x="644" y="544"/>
                </a:lnTo>
                <a:lnTo>
                  <a:pt x="646" y="546"/>
                </a:lnTo>
                <a:lnTo>
                  <a:pt x="652" y="548"/>
                </a:lnTo>
                <a:lnTo>
                  <a:pt x="664" y="548"/>
                </a:lnTo>
                <a:lnTo>
                  <a:pt x="664" y="548"/>
                </a:lnTo>
                <a:lnTo>
                  <a:pt x="678" y="544"/>
                </a:lnTo>
                <a:lnTo>
                  <a:pt x="692" y="544"/>
                </a:lnTo>
                <a:lnTo>
                  <a:pt x="706" y="546"/>
                </a:lnTo>
                <a:lnTo>
                  <a:pt x="722" y="546"/>
                </a:lnTo>
                <a:lnTo>
                  <a:pt x="722" y="546"/>
                </a:lnTo>
                <a:lnTo>
                  <a:pt x="732" y="542"/>
                </a:lnTo>
                <a:lnTo>
                  <a:pt x="734" y="540"/>
                </a:lnTo>
                <a:lnTo>
                  <a:pt x="734" y="534"/>
                </a:lnTo>
                <a:lnTo>
                  <a:pt x="734" y="534"/>
                </a:lnTo>
                <a:close/>
              </a:path>
            </a:pathLst>
          </a:custGeom>
          <a:solidFill>
            <a:schemeClr val="tx1">
              <a:lumMod val="65000"/>
              <a:lumOff val="35000"/>
            </a:schemeClr>
          </a:solidFill>
          <a:ln w="9525">
            <a:noFill/>
            <a:round/>
            <a:headEnd/>
            <a:tailEnd/>
          </a:ln>
          <a:effectLst>
            <a:reflection blurRad="6350" stA="52000" endA="300" endPos="35000" dir="5400000" sy="-100000" algn="bl" rotWithShape="0"/>
          </a:effectLst>
        </p:spPr>
        <p:txBody>
          <a:bodyPr vert="horz" wrap="square" lIns="91440" tIns="45720" rIns="91440" bIns="45720" numCol="1" anchor="t" anchorCtr="0" compatLnSpc="1">
            <a:prstTxWarp prst="textNoShape">
              <a:avLst/>
            </a:prstTxWarp>
          </a:bodyPr>
          <a:lstStyle/>
          <a:p>
            <a:endParaRPr lang="en-US" dirty="0"/>
          </a:p>
        </p:txBody>
      </p:sp>
      <p:sp>
        <p:nvSpPr>
          <p:cNvPr id="7" name="TextBox 6"/>
          <p:cNvSpPr txBox="1"/>
          <p:nvPr/>
        </p:nvSpPr>
        <p:spPr>
          <a:xfrm>
            <a:off x="1065321" y="2094712"/>
            <a:ext cx="1310423" cy="400110"/>
          </a:xfrm>
          <a:prstGeom prst="rect">
            <a:avLst/>
          </a:prstGeom>
          <a:noFill/>
        </p:spPr>
        <p:txBody>
          <a:bodyPr wrap="none" rtlCol="0">
            <a:spAutoFit/>
          </a:bodyPr>
          <a:lstStyle/>
          <a:p>
            <a:r>
              <a:rPr lang="en-US" sz="2000" b="1" u="sng" dirty="0"/>
              <a:t>Transition:</a:t>
            </a:r>
          </a:p>
        </p:txBody>
      </p:sp>
      <p:sp>
        <p:nvSpPr>
          <p:cNvPr id="8" name="TextBox 7"/>
          <p:cNvSpPr txBox="1"/>
          <p:nvPr/>
        </p:nvSpPr>
        <p:spPr>
          <a:xfrm>
            <a:off x="1065320" y="2494206"/>
            <a:ext cx="2897061" cy="707886"/>
          </a:xfrm>
          <a:prstGeom prst="rect">
            <a:avLst/>
          </a:prstGeom>
          <a:noFill/>
        </p:spPr>
        <p:txBody>
          <a:bodyPr wrap="square" rtlCol="0">
            <a:spAutoFit/>
          </a:bodyPr>
          <a:lstStyle/>
          <a:p>
            <a:r>
              <a:rPr lang="en-US" sz="2000" dirty="0"/>
              <a:t>From the Nature of Crime on to Trend Analysis</a:t>
            </a:r>
          </a:p>
        </p:txBody>
      </p:sp>
      <p:cxnSp>
        <p:nvCxnSpPr>
          <p:cNvPr id="10" name="Straight Connector 9"/>
          <p:cNvCxnSpPr/>
          <p:nvPr/>
        </p:nvCxnSpPr>
        <p:spPr>
          <a:xfrm>
            <a:off x="1003177" y="2094712"/>
            <a:ext cx="0" cy="145308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03177" y="2094712"/>
            <a:ext cx="251238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9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DD9D-5780-4BB7-A43C-18C337BBFD84}"/>
              </a:ext>
            </a:extLst>
          </p:cNvPr>
          <p:cNvSpPr>
            <a:spLocks noGrp="1"/>
          </p:cNvSpPr>
          <p:nvPr>
            <p:ph type="title"/>
          </p:nvPr>
        </p:nvSpPr>
        <p:spPr>
          <a:xfrm>
            <a:off x="457200" y="1219200"/>
            <a:ext cx="8229600" cy="152400"/>
          </a:xfrm>
        </p:spPr>
        <p:txBody>
          <a:bodyPr>
            <a:normAutofit fontScale="90000"/>
          </a:bodyPr>
          <a:lstStyle/>
          <a:p>
            <a:r>
              <a:rPr lang="en-US" dirty="0"/>
              <a:t>What is the Lending Club</a:t>
            </a:r>
            <a:br>
              <a:rPr lang="en-US" dirty="0"/>
            </a:br>
            <a:endParaRPr lang="en-US" dirty="0"/>
          </a:p>
        </p:txBody>
      </p:sp>
      <p:sp>
        <p:nvSpPr>
          <p:cNvPr id="3" name="Content Placeholder 2">
            <a:extLst>
              <a:ext uri="{FF2B5EF4-FFF2-40B4-BE49-F238E27FC236}">
                <a16:creationId xmlns:a16="http://schemas.microsoft.com/office/drawing/2014/main" id="{5C421428-C6F2-41A2-B5D0-69DB46C538DA}"/>
              </a:ext>
            </a:extLst>
          </p:cNvPr>
          <p:cNvSpPr>
            <a:spLocks noGrp="1"/>
          </p:cNvSpPr>
          <p:nvPr>
            <p:ph idx="1"/>
          </p:nvPr>
        </p:nvSpPr>
        <p:spPr>
          <a:xfrm>
            <a:off x="457200" y="1600200"/>
            <a:ext cx="8229600" cy="4724400"/>
          </a:xfrm>
        </p:spPr>
        <p:txBody>
          <a:bodyPr>
            <a:normAutofit fontScale="92500"/>
          </a:bodyPr>
          <a:lstStyle/>
          <a:p>
            <a:r>
              <a:rPr lang="en-US" b="0" i="0" dirty="0">
                <a:effectLst/>
                <a:latin typeface="Inter"/>
              </a:rPr>
              <a:t>Lending Club is a peer to peer lending company based in the United States, in which investors provide funds for potential borrowers and investors earn a profit depending on the risk they take (the borrowers credit score). </a:t>
            </a:r>
          </a:p>
          <a:p>
            <a:r>
              <a:rPr lang="en-US" b="0" i="0" dirty="0">
                <a:effectLst/>
                <a:latin typeface="Inter"/>
              </a:rPr>
              <a:t>Lending Club provides the "bridge" between investors and borrowers. It was the first peer-to-peer lender to register its offerings as securities with the Securities and Exchange Commission (SEC), and to offer loan trading on a secondary market. Lending Club is the world's largest peer-to-peer lending platform.  </a:t>
            </a:r>
            <a:endParaRPr lang="en-US" dirty="0"/>
          </a:p>
        </p:txBody>
      </p:sp>
    </p:spTree>
    <p:extLst>
      <p:ext uri="{BB962C8B-B14F-4D97-AF65-F5344CB8AC3E}">
        <p14:creationId xmlns:p14="http://schemas.microsoft.com/office/powerpoint/2010/main" val="102244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46BBE-22EE-4AF3-B93A-6E171526B5C5}"/>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CFF87C72-8E4B-4A33-BDD4-4B3EEC1867E4}"/>
              </a:ext>
            </a:extLst>
          </p:cNvPr>
          <p:cNvSpPr>
            <a:spLocks noGrp="1"/>
          </p:cNvSpPr>
          <p:nvPr>
            <p:ph idx="1"/>
          </p:nvPr>
        </p:nvSpPr>
        <p:spPr/>
        <p:txBody>
          <a:bodyPr/>
          <a:lstStyle/>
          <a:p>
            <a:r>
              <a:rPr lang="en-US" dirty="0">
                <a:latin typeface="Inter"/>
              </a:rPr>
              <a:t>Identifying possible solutions in this capstone </a:t>
            </a:r>
            <a:r>
              <a:rPr lang="en-US" b="0" i="0" dirty="0">
                <a:effectLst/>
                <a:latin typeface="Inter"/>
              </a:rPr>
              <a:t>will provide insight as to how real business problems are solved using </a:t>
            </a:r>
            <a:r>
              <a:rPr lang="en-US" dirty="0">
                <a:latin typeface="Inter"/>
              </a:rPr>
              <a:t>a variety of technological platforms</a:t>
            </a:r>
            <a:r>
              <a:rPr lang="en-US" b="0" i="0" dirty="0">
                <a:effectLst/>
                <a:latin typeface="Inter"/>
              </a:rPr>
              <a:t>. </a:t>
            </a:r>
          </a:p>
          <a:p>
            <a:endParaRPr lang="en-US" sz="800" b="0" i="0" dirty="0">
              <a:effectLst/>
              <a:latin typeface="Inter"/>
            </a:endParaRPr>
          </a:p>
          <a:p>
            <a:r>
              <a:rPr lang="en-US" dirty="0">
                <a:latin typeface="Inter"/>
              </a:rPr>
              <a:t>During</a:t>
            </a:r>
            <a:r>
              <a:rPr lang="en-US" b="0" i="0" dirty="0">
                <a:effectLst/>
                <a:latin typeface="Inter"/>
              </a:rPr>
              <a:t> this capstone, a basic understanding of risk analytics in banking and financial services will be achieved as well as an understanding how data is used to minimize the risk of losing money while also emphasizing increased productivity.</a:t>
            </a:r>
            <a:endParaRPr lang="en-US" dirty="0"/>
          </a:p>
        </p:txBody>
      </p:sp>
    </p:spTree>
    <p:extLst>
      <p:ext uri="{BB962C8B-B14F-4D97-AF65-F5344CB8AC3E}">
        <p14:creationId xmlns:p14="http://schemas.microsoft.com/office/powerpoint/2010/main" val="3102362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30CA-1D0E-42E1-8530-E3ADE4F5B7E5}"/>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64E5B68-007E-4598-954C-EB12674C8563}"/>
              </a:ext>
            </a:extLst>
          </p:cNvPr>
          <p:cNvSpPr>
            <a:spLocks noGrp="1"/>
          </p:cNvSpPr>
          <p:nvPr>
            <p:ph idx="1"/>
          </p:nvPr>
        </p:nvSpPr>
        <p:spPr>
          <a:xfrm>
            <a:off x="457200" y="1371600"/>
            <a:ext cx="8382000" cy="5410200"/>
          </a:xfrm>
        </p:spPr>
        <p:txBody>
          <a:bodyPr>
            <a:normAutofit/>
          </a:bodyPr>
          <a:lstStyle/>
          <a:p>
            <a:r>
              <a:rPr lang="en-US" dirty="0"/>
              <a:t>Drew Minkin and Rachael Ridenour at Lending Club’s Corporate Office has been directly tasked by the Chief Executive Officer to get to the bottom of Lending Club’s declining loan closings.</a:t>
            </a:r>
          </a:p>
          <a:p>
            <a:r>
              <a:rPr lang="en-US" sz="400" dirty="0"/>
              <a:t>a</a:t>
            </a:r>
          </a:p>
          <a:p>
            <a:r>
              <a:rPr lang="en-US" dirty="0"/>
              <a:t>Drew and Rachael reached out to top analyst, James Rogers who had been enjoying a day at the lake while vacationing for the first time since retiring from the U.S. Air Force.  </a:t>
            </a:r>
          </a:p>
          <a:p>
            <a:r>
              <a:rPr lang="en-US" dirty="0"/>
              <a:t>They thought it would be a great chance to for James to shine being that he’s ready for advancement beyond his entry level analyst role.</a:t>
            </a:r>
          </a:p>
          <a:p>
            <a:pPr marL="0" indent="0">
              <a:buNone/>
            </a:pPr>
            <a:endParaRPr lang="en-US" sz="800" dirty="0"/>
          </a:p>
        </p:txBody>
      </p:sp>
    </p:spTree>
    <p:extLst>
      <p:ext uri="{BB962C8B-B14F-4D97-AF65-F5344CB8AC3E}">
        <p14:creationId xmlns:p14="http://schemas.microsoft.com/office/powerpoint/2010/main" val="35822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30CA-1D0E-42E1-8530-E3ADE4F5B7E5}"/>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964E5B68-007E-4598-954C-EB12674C8563}"/>
              </a:ext>
            </a:extLst>
          </p:cNvPr>
          <p:cNvSpPr>
            <a:spLocks noGrp="1"/>
          </p:cNvSpPr>
          <p:nvPr>
            <p:ph idx="1"/>
          </p:nvPr>
        </p:nvSpPr>
        <p:spPr>
          <a:xfrm>
            <a:off x="457200" y="1524000"/>
            <a:ext cx="8382000" cy="4876800"/>
          </a:xfrm>
        </p:spPr>
        <p:txBody>
          <a:bodyPr>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Dataset was found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 </a:t>
            </a:r>
            <a:r>
              <a:rPr kumimoji="0" lang="en-US" sz="2600" b="0" i="0" u="none" strike="noStrike" kern="120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hlinkClick r:id="rId2"/>
              </a:rPr>
              <a:t>https://www.kaggle.com/wordsforthewise/lending-club</a:t>
            </a:r>
            <a:endParaRPr kumimoji="0" lang="en-US" sz="2600" b="0" i="0" u="none" strike="noStrike" kern="1200" cap="none" spc="0" normalizeH="0" baseline="0" noProof="0" dirty="0">
              <a:ln>
                <a:noFill/>
              </a:ln>
              <a:solidFill>
                <a:srgbClr val="0070C0"/>
              </a:solidFill>
              <a:effectLst/>
              <a:uLnTx/>
              <a:uFillTx/>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Dataset comprised of 2 separate files titled:</a:t>
            </a:r>
          </a:p>
          <a:p>
            <a:pPr lvl="1"/>
            <a:r>
              <a:rPr lang="en-US" sz="2600" dirty="0">
                <a:latin typeface="Calibri" panose="020F0502020204030204" pitchFamily="34" charset="0"/>
                <a:cs typeface="Calibri" panose="020F0502020204030204" pitchFamily="34" charset="0"/>
              </a:rPr>
              <a:t>‘accepted_2007_to_2018Q4.csv.gz’ </a:t>
            </a:r>
          </a:p>
          <a:p>
            <a:pPr lvl="1"/>
            <a:r>
              <a:rPr lang="en-US" sz="2600" dirty="0">
                <a:latin typeface="Calibri" panose="020F0502020204030204" pitchFamily="34" charset="0"/>
                <a:cs typeface="Calibri" panose="020F0502020204030204" pitchFamily="34" charset="0"/>
              </a:rPr>
              <a:t>‘rejected_2007_to_2018Q4.csv.gz’ </a:t>
            </a:r>
          </a:p>
          <a:p>
            <a:r>
              <a:rPr lang="en-US" sz="2600" dirty="0">
                <a:latin typeface="Calibri" panose="020F0502020204030204" pitchFamily="34" charset="0"/>
                <a:cs typeface="Calibri" panose="020F0502020204030204" pitchFamily="34" charset="0"/>
              </a:rPr>
              <a:t>Dataset size</a:t>
            </a:r>
          </a:p>
          <a:p>
            <a:pPr lvl="1"/>
            <a:r>
              <a:rPr lang="en-US" sz="2600" dirty="0">
                <a:latin typeface="Calibri" panose="020F0502020204030204" pitchFamily="34" charset="0"/>
                <a:cs typeface="Calibri" panose="020F0502020204030204" pitchFamily="34" charset="0"/>
              </a:rPr>
              <a:t>‘accepted…’ has 2.2 million rows and 114 columns</a:t>
            </a:r>
          </a:p>
          <a:p>
            <a:pPr lvl="1"/>
            <a:r>
              <a:rPr lang="en-US" sz="2600" dirty="0">
                <a:latin typeface="Calibri" panose="020F0502020204030204" pitchFamily="34" charset="0"/>
                <a:cs typeface="Calibri" panose="020F0502020204030204" pitchFamily="34" charset="0"/>
              </a:rPr>
              <a:t>‘rejected…’ has 27 million rows and 9 columns</a:t>
            </a:r>
          </a:p>
          <a:p>
            <a:r>
              <a:rPr lang="en-US" sz="2600" dirty="0">
                <a:latin typeface="Calibri" panose="020F0502020204030204" pitchFamily="34" charset="0"/>
                <a:cs typeface="Calibri" panose="020F0502020204030204" pitchFamily="34" charset="0"/>
              </a:rPr>
              <a:t>Carved out a portion of each set by date</a:t>
            </a:r>
          </a:p>
          <a:p>
            <a:pPr lvl="1"/>
            <a:r>
              <a:rPr lang="en-US" sz="2600" dirty="0">
                <a:latin typeface="Calibri" panose="020F0502020204030204" pitchFamily="34" charset="0"/>
                <a:cs typeface="Calibri" panose="020F0502020204030204" pitchFamily="34" charset="0"/>
              </a:rPr>
              <a:t>Date range for ‘accepted’ 2015-2016</a:t>
            </a:r>
          </a:p>
          <a:p>
            <a:pPr lvl="1"/>
            <a:r>
              <a:rPr lang="en-US" sz="2600" dirty="0">
                <a:latin typeface="Calibri" panose="020F0502020204030204" pitchFamily="34" charset="0"/>
                <a:cs typeface="Calibri" panose="020F0502020204030204" pitchFamily="34" charset="0"/>
              </a:rPr>
              <a:t>Date range for ‘rejected’ 2</a:t>
            </a:r>
            <a:r>
              <a:rPr lang="en-US" sz="2600" baseline="30000" dirty="0">
                <a:latin typeface="Calibri" panose="020F0502020204030204" pitchFamily="34" charset="0"/>
                <a:cs typeface="Calibri" panose="020F0502020204030204" pitchFamily="34" charset="0"/>
              </a:rPr>
              <a:t>nd</a:t>
            </a:r>
            <a:r>
              <a:rPr lang="en-US" sz="2600" dirty="0">
                <a:latin typeface="Calibri" panose="020F0502020204030204" pitchFamily="34" charset="0"/>
                <a:cs typeface="Calibri" panose="020F0502020204030204" pitchFamily="34" charset="0"/>
              </a:rPr>
              <a:t> quarter, 2016</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Excel and Python were the primary tools deployed to review .csv files to conduct an analysis on the years 2007 – 2018</a:t>
            </a:r>
          </a:p>
          <a:p>
            <a:pPr marL="457200" lvl="1" indent="0">
              <a:buNone/>
            </a:pPr>
            <a:endParaRPr lang="en-US" dirty="0"/>
          </a:p>
          <a:p>
            <a:pPr marL="0" indent="0">
              <a:buNone/>
            </a:pPr>
            <a:endParaRPr lang="en-US" sz="800" dirty="0"/>
          </a:p>
        </p:txBody>
      </p:sp>
    </p:spTree>
    <p:extLst>
      <p:ext uri="{BB962C8B-B14F-4D97-AF65-F5344CB8AC3E}">
        <p14:creationId xmlns:p14="http://schemas.microsoft.com/office/powerpoint/2010/main" val="188170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04459"/>
            <a:ext cx="7886700" cy="782098"/>
          </a:xfrm>
        </p:spPr>
        <p:txBody>
          <a:bodyPr/>
          <a:lstStyle/>
          <a:p>
            <a:r>
              <a:rPr lang="en-US" dirty="0"/>
              <a:t>Exploratory Data Analysis – The Journey</a:t>
            </a:r>
          </a:p>
        </p:txBody>
      </p:sp>
      <p:grpSp>
        <p:nvGrpSpPr>
          <p:cNvPr id="3" name="Group 14"/>
          <p:cNvGrpSpPr/>
          <p:nvPr/>
        </p:nvGrpSpPr>
        <p:grpSpPr>
          <a:xfrm>
            <a:off x="2636668" y="3464741"/>
            <a:ext cx="1535837" cy="3393259"/>
            <a:chOff x="3719744" y="2201662"/>
            <a:chExt cx="1535837" cy="2882286"/>
          </a:xfrm>
        </p:grpSpPr>
        <p:sp>
          <p:nvSpPr>
            <p:cNvPr id="14" name="Rectangle 13"/>
            <p:cNvSpPr/>
            <p:nvPr/>
          </p:nvSpPr>
          <p:spPr>
            <a:xfrm>
              <a:off x="4651900" y="3971279"/>
              <a:ext cx="603681" cy="1112669"/>
            </a:xfrm>
            <a:prstGeom prst="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Up Arrow 11"/>
            <p:cNvSpPr/>
            <p:nvPr/>
          </p:nvSpPr>
          <p:spPr>
            <a:xfrm>
              <a:off x="3719744" y="2201662"/>
              <a:ext cx="905522" cy="1677879"/>
            </a:xfrm>
            <a:prstGeom prst="upArrow">
              <a:avLst>
                <a:gd name="adj1" fmla="val 68182"/>
                <a:gd name="adj2" fmla="val 50000"/>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p:nvSpPr>
          <p:spPr>
            <a:xfrm>
              <a:off x="3861787" y="3524436"/>
              <a:ext cx="1393794" cy="893686"/>
            </a:xfrm>
            <a:custGeom>
              <a:avLst/>
              <a:gdLst>
                <a:gd name="connsiteX0" fmla="*/ 0 w 1722268"/>
                <a:gd name="connsiteY0" fmla="*/ 0 h 801955"/>
                <a:gd name="connsiteX1" fmla="*/ 207150 w 1722268"/>
                <a:gd name="connsiteY1" fmla="*/ 207150 h 801955"/>
                <a:gd name="connsiteX2" fmla="*/ 870010 w 1722268"/>
                <a:gd name="connsiteY2" fmla="*/ 207150 h 801955"/>
                <a:gd name="connsiteX3" fmla="*/ 870010 w 1722268"/>
                <a:gd name="connsiteY3" fmla="*/ 204187 h 801955"/>
                <a:gd name="connsiteX4" fmla="*/ 1515118 w 1722268"/>
                <a:gd name="connsiteY4" fmla="*/ 204187 h 801955"/>
                <a:gd name="connsiteX5" fmla="*/ 1722268 w 1722268"/>
                <a:gd name="connsiteY5" fmla="*/ 411337 h 801955"/>
                <a:gd name="connsiteX6" fmla="*/ 1722268 w 1722268"/>
                <a:gd name="connsiteY6" fmla="*/ 801955 h 801955"/>
                <a:gd name="connsiteX7" fmla="*/ 1515118 w 1722268"/>
                <a:gd name="connsiteY7" fmla="*/ 594805 h 801955"/>
                <a:gd name="connsiteX8" fmla="*/ 870010 w 1722268"/>
                <a:gd name="connsiteY8" fmla="*/ 594805 h 801955"/>
                <a:gd name="connsiteX9" fmla="*/ 870010 w 1722268"/>
                <a:gd name="connsiteY9" fmla="*/ 597768 h 801955"/>
                <a:gd name="connsiteX10" fmla="*/ 207150 w 1722268"/>
                <a:gd name="connsiteY10" fmla="*/ 597768 h 801955"/>
                <a:gd name="connsiteX11" fmla="*/ 0 w 1722268"/>
                <a:gd name="connsiteY11" fmla="*/ 390618 h 8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2268" h="801955">
                  <a:moveTo>
                    <a:pt x="0" y="0"/>
                  </a:moveTo>
                  <a:cubicBezTo>
                    <a:pt x="0" y="114406"/>
                    <a:pt x="92744" y="207150"/>
                    <a:pt x="207150" y="207150"/>
                  </a:cubicBezTo>
                  <a:lnTo>
                    <a:pt x="870010" y="207150"/>
                  </a:lnTo>
                  <a:lnTo>
                    <a:pt x="870010" y="204187"/>
                  </a:lnTo>
                  <a:lnTo>
                    <a:pt x="1515118" y="204187"/>
                  </a:lnTo>
                  <a:cubicBezTo>
                    <a:pt x="1629524" y="204187"/>
                    <a:pt x="1722268" y="296931"/>
                    <a:pt x="1722268" y="411337"/>
                  </a:cubicBezTo>
                  <a:lnTo>
                    <a:pt x="1722268" y="801955"/>
                  </a:lnTo>
                  <a:cubicBezTo>
                    <a:pt x="1722268" y="687549"/>
                    <a:pt x="1629524" y="594805"/>
                    <a:pt x="1515118" y="594805"/>
                  </a:cubicBezTo>
                  <a:lnTo>
                    <a:pt x="870010" y="594805"/>
                  </a:lnTo>
                  <a:lnTo>
                    <a:pt x="870010" y="597768"/>
                  </a:lnTo>
                  <a:lnTo>
                    <a:pt x="207150" y="597768"/>
                  </a:lnTo>
                  <a:cubicBezTo>
                    <a:pt x="92744" y="597768"/>
                    <a:pt x="0" y="505024"/>
                    <a:pt x="0" y="390618"/>
                  </a:cubicBezTo>
                  <a:close/>
                </a:path>
              </a:pathLst>
            </a:custGeom>
            <a:solidFill>
              <a:schemeClr val="accent3">
                <a:lumMod val="50000"/>
              </a:schemeClr>
            </a:solidFill>
            <a:ln w="63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15"/>
          <p:cNvGrpSpPr/>
          <p:nvPr/>
        </p:nvGrpSpPr>
        <p:grpSpPr>
          <a:xfrm flipH="1">
            <a:off x="5064710" y="3464741"/>
            <a:ext cx="1535837" cy="3393259"/>
            <a:chOff x="3719744" y="2201662"/>
            <a:chExt cx="1535837" cy="2882286"/>
          </a:xfrm>
        </p:grpSpPr>
        <p:sp>
          <p:nvSpPr>
            <p:cNvPr id="17" name="Rectangle 16"/>
            <p:cNvSpPr/>
            <p:nvPr/>
          </p:nvSpPr>
          <p:spPr>
            <a:xfrm>
              <a:off x="4651900" y="3971279"/>
              <a:ext cx="603681" cy="1112669"/>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p Arrow 17"/>
            <p:cNvSpPr/>
            <p:nvPr/>
          </p:nvSpPr>
          <p:spPr>
            <a:xfrm>
              <a:off x="3719744" y="2201662"/>
              <a:ext cx="905522" cy="1677879"/>
            </a:xfrm>
            <a:prstGeom prst="upArrow">
              <a:avLst>
                <a:gd name="adj1" fmla="val 68182"/>
                <a:gd name="adj2" fmla="val 50000"/>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p:cNvSpPr/>
            <p:nvPr/>
          </p:nvSpPr>
          <p:spPr>
            <a:xfrm>
              <a:off x="3861787" y="3524436"/>
              <a:ext cx="1393794" cy="893686"/>
            </a:xfrm>
            <a:custGeom>
              <a:avLst/>
              <a:gdLst>
                <a:gd name="connsiteX0" fmla="*/ 0 w 1722268"/>
                <a:gd name="connsiteY0" fmla="*/ 0 h 801955"/>
                <a:gd name="connsiteX1" fmla="*/ 207150 w 1722268"/>
                <a:gd name="connsiteY1" fmla="*/ 207150 h 801955"/>
                <a:gd name="connsiteX2" fmla="*/ 870010 w 1722268"/>
                <a:gd name="connsiteY2" fmla="*/ 207150 h 801955"/>
                <a:gd name="connsiteX3" fmla="*/ 870010 w 1722268"/>
                <a:gd name="connsiteY3" fmla="*/ 204187 h 801955"/>
                <a:gd name="connsiteX4" fmla="*/ 1515118 w 1722268"/>
                <a:gd name="connsiteY4" fmla="*/ 204187 h 801955"/>
                <a:gd name="connsiteX5" fmla="*/ 1722268 w 1722268"/>
                <a:gd name="connsiteY5" fmla="*/ 411337 h 801955"/>
                <a:gd name="connsiteX6" fmla="*/ 1722268 w 1722268"/>
                <a:gd name="connsiteY6" fmla="*/ 801955 h 801955"/>
                <a:gd name="connsiteX7" fmla="*/ 1515118 w 1722268"/>
                <a:gd name="connsiteY7" fmla="*/ 594805 h 801955"/>
                <a:gd name="connsiteX8" fmla="*/ 870010 w 1722268"/>
                <a:gd name="connsiteY8" fmla="*/ 594805 h 801955"/>
                <a:gd name="connsiteX9" fmla="*/ 870010 w 1722268"/>
                <a:gd name="connsiteY9" fmla="*/ 597768 h 801955"/>
                <a:gd name="connsiteX10" fmla="*/ 207150 w 1722268"/>
                <a:gd name="connsiteY10" fmla="*/ 597768 h 801955"/>
                <a:gd name="connsiteX11" fmla="*/ 0 w 1722268"/>
                <a:gd name="connsiteY11" fmla="*/ 390618 h 8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2268" h="801955">
                  <a:moveTo>
                    <a:pt x="0" y="0"/>
                  </a:moveTo>
                  <a:cubicBezTo>
                    <a:pt x="0" y="114406"/>
                    <a:pt x="92744" y="207150"/>
                    <a:pt x="207150" y="207150"/>
                  </a:cubicBezTo>
                  <a:lnTo>
                    <a:pt x="870010" y="207150"/>
                  </a:lnTo>
                  <a:lnTo>
                    <a:pt x="870010" y="204187"/>
                  </a:lnTo>
                  <a:lnTo>
                    <a:pt x="1515118" y="204187"/>
                  </a:lnTo>
                  <a:cubicBezTo>
                    <a:pt x="1629524" y="204187"/>
                    <a:pt x="1722268" y="296931"/>
                    <a:pt x="1722268" y="411337"/>
                  </a:cubicBezTo>
                  <a:lnTo>
                    <a:pt x="1722268" y="801955"/>
                  </a:lnTo>
                  <a:cubicBezTo>
                    <a:pt x="1722268" y="687549"/>
                    <a:pt x="1629524" y="594805"/>
                    <a:pt x="1515118" y="594805"/>
                  </a:cubicBezTo>
                  <a:lnTo>
                    <a:pt x="870010" y="594805"/>
                  </a:lnTo>
                  <a:lnTo>
                    <a:pt x="870010" y="597768"/>
                  </a:lnTo>
                  <a:lnTo>
                    <a:pt x="207150" y="597768"/>
                  </a:lnTo>
                  <a:cubicBezTo>
                    <a:pt x="92744" y="597768"/>
                    <a:pt x="0" y="505024"/>
                    <a:pt x="0" y="390618"/>
                  </a:cubicBezTo>
                  <a:close/>
                </a:path>
              </a:pathLst>
            </a:custGeom>
            <a:solidFill>
              <a:schemeClr val="accent5">
                <a:lumMod val="50000"/>
              </a:schemeClr>
            </a:solidFill>
            <a:ln w="63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23"/>
          <p:cNvGrpSpPr/>
          <p:nvPr/>
        </p:nvGrpSpPr>
        <p:grpSpPr>
          <a:xfrm>
            <a:off x="5908086" y="3464741"/>
            <a:ext cx="2286001" cy="3393259"/>
            <a:chOff x="5890331" y="2152327"/>
            <a:chExt cx="2286001" cy="3393259"/>
          </a:xfrm>
        </p:grpSpPr>
        <p:sp>
          <p:nvSpPr>
            <p:cNvPr id="21" name="Rectangle 20"/>
            <p:cNvSpPr/>
            <p:nvPr/>
          </p:nvSpPr>
          <p:spPr>
            <a:xfrm flipH="1">
              <a:off x="5890332" y="4900474"/>
              <a:ext cx="603681" cy="645112"/>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p Arrow 21"/>
            <p:cNvSpPr/>
            <p:nvPr/>
          </p:nvSpPr>
          <p:spPr>
            <a:xfrm flipH="1">
              <a:off x="7266369" y="2152327"/>
              <a:ext cx="909963" cy="2637041"/>
            </a:xfrm>
            <a:prstGeom prst="upArrow">
              <a:avLst>
                <a:gd name="adj1" fmla="val 68182"/>
                <a:gd name="adj2" fmla="val 50000"/>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flipH="1">
              <a:off x="5890331" y="4374414"/>
              <a:ext cx="2143959" cy="1052119"/>
            </a:xfrm>
            <a:custGeom>
              <a:avLst/>
              <a:gdLst>
                <a:gd name="connsiteX0" fmla="*/ 0 w 1722268"/>
                <a:gd name="connsiteY0" fmla="*/ 0 h 801955"/>
                <a:gd name="connsiteX1" fmla="*/ 207150 w 1722268"/>
                <a:gd name="connsiteY1" fmla="*/ 207150 h 801955"/>
                <a:gd name="connsiteX2" fmla="*/ 870010 w 1722268"/>
                <a:gd name="connsiteY2" fmla="*/ 207150 h 801955"/>
                <a:gd name="connsiteX3" fmla="*/ 870010 w 1722268"/>
                <a:gd name="connsiteY3" fmla="*/ 204187 h 801955"/>
                <a:gd name="connsiteX4" fmla="*/ 1515118 w 1722268"/>
                <a:gd name="connsiteY4" fmla="*/ 204187 h 801955"/>
                <a:gd name="connsiteX5" fmla="*/ 1722268 w 1722268"/>
                <a:gd name="connsiteY5" fmla="*/ 411337 h 801955"/>
                <a:gd name="connsiteX6" fmla="*/ 1722268 w 1722268"/>
                <a:gd name="connsiteY6" fmla="*/ 801955 h 801955"/>
                <a:gd name="connsiteX7" fmla="*/ 1515118 w 1722268"/>
                <a:gd name="connsiteY7" fmla="*/ 594805 h 801955"/>
                <a:gd name="connsiteX8" fmla="*/ 870010 w 1722268"/>
                <a:gd name="connsiteY8" fmla="*/ 594805 h 801955"/>
                <a:gd name="connsiteX9" fmla="*/ 870010 w 1722268"/>
                <a:gd name="connsiteY9" fmla="*/ 597768 h 801955"/>
                <a:gd name="connsiteX10" fmla="*/ 207150 w 1722268"/>
                <a:gd name="connsiteY10" fmla="*/ 597768 h 801955"/>
                <a:gd name="connsiteX11" fmla="*/ 0 w 1722268"/>
                <a:gd name="connsiteY11" fmla="*/ 390618 h 8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2268" h="801955">
                  <a:moveTo>
                    <a:pt x="0" y="0"/>
                  </a:moveTo>
                  <a:cubicBezTo>
                    <a:pt x="0" y="114406"/>
                    <a:pt x="92744" y="207150"/>
                    <a:pt x="207150" y="207150"/>
                  </a:cubicBezTo>
                  <a:lnTo>
                    <a:pt x="870010" y="207150"/>
                  </a:lnTo>
                  <a:lnTo>
                    <a:pt x="870010" y="204187"/>
                  </a:lnTo>
                  <a:lnTo>
                    <a:pt x="1515118" y="204187"/>
                  </a:lnTo>
                  <a:cubicBezTo>
                    <a:pt x="1629524" y="204187"/>
                    <a:pt x="1722268" y="296931"/>
                    <a:pt x="1722268" y="411337"/>
                  </a:cubicBezTo>
                  <a:lnTo>
                    <a:pt x="1722268" y="801955"/>
                  </a:lnTo>
                  <a:cubicBezTo>
                    <a:pt x="1722268" y="687549"/>
                    <a:pt x="1629524" y="594805"/>
                    <a:pt x="1515118" y="594805"/>
                  </a:cubicBezTo>
                  <a:lnTo>
                    <a:pt x="870010" y="594805"/>
                  </a:lnTo>
                  <a:lnTo>
                    <a:pt x="870010" y="597768"/>
                  </a:lnTo>
                  <a:lnTo>
                    <a:pt x="207150" y="597768"/>
                  </a:lnTo>
                  <a:cubicBezTo>
                    <a:pt x="92744" y="597768"/>
                    <a:pt x="0" y="505024"/>
                    <a:pt x="0" y="390618"/>
                  </a:cubicBezTo>
                  <a:close/>
                </a:path>
              </a:pathLst>
            </a:custGeom>
            <a:solidFill>
              <a:schemeClr val="accent6">
                <a:lumMod val="50000"/>
              </a:schemeClr>
            </a:solidFill>
            <a:ln w="63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24"/>
          <p:cNvGrpSpPr/>
          <p:nvPr/>
        </p:nvGrpSpPr>
        <p:grpSpPr>
          <a:xfrm flipH="1">
            <a:off x="1047565" y="3464741"/>
            <a:ext cx="2286001" cy="3393259"/>
            <a:chOff x="5890331" y="2152327"/>
            <a:chExt cx="2286001" cy="3393259"/>
          </a:xfrm>
        </p:grpSpPr>
        <p:sp>
          <p:nvSpPr>
            <p:cNvPr id="26" name="Rectangle 25"/>
            <p:cNvSpPr/>
            <p:nvPr/>
          </p:nvSpPr>
          <p:spPr>
            <a:xfrm flipH="1">
              <a:off x="5890332" y="4900474"/>
              <a:ext cx="603681" cy="645112"/>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Up Arrow 26"/>
            <p:cNvSpPr/>
            <p:nvPr/>
          </p:nvSpPr>
          <p:spPr>
            <a:xfrm flipH="1">
              <a:off x="7266369" y="2152327"/>
              <a:ext cx="909963" cy="2637041"/>
            </a:xfrm>
            <a:prstGeom prst="upArrow">
              <a:avLst>
                <a:gd name="adj1" fmla="val 68182"/>
                <a:gd name="adj2" fmla="val 50000"/>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p:cNvSpPr/>
            <p:nvPr/>
          </p:nvSpPr>
          <p:spPr>
            <a:xfrm flipH="1">
              <a:off x="5890331" y="4374414"/>
              <a:ext cx="2143959" cy="1052119"/>
            </a:xfrm>
            <a:custGeom>
              <a:avLst/>
              <a:gdLst>
                <a:gd name="connsiteX0" fmla="*/ 0 w 1722268"/>
                <a:gd name="connsiteY0" fmla="*/ 0 h 801955"/>
                <a:gd name="connsiteX1" fmla="*/ 207150 w 1722268"/>
                <a:gd name="connsiteY1" fmla="*/ 207150 h 801955"/>
                <a:gd name="connsiteX2" fmla="*/ 870010 w 1722268"/>
                <a:gd name="connsiteY2" fmla="*/ 207150 h 801955"/>
                <a:gd name="connsiteX3" fmla="*/ 870010 w 1722268"/>
                <a:gd name="connsiteY3" fmla="*/ 204187 h 801955"/>
                <a:gd name="connsiteX4" fmla="*/ 1515118 w 1722268"/>
                <a:gd name="connsiteY4" fmla="*/ 204187 h 801955"/>
                <a:gd name="connsiteX5" fmla="*/ 1722268 w 1722268"/>
                <a:gd name="connsiteY5" fmla="*/ 411337 h 801955"/>
                <a:gd name="connsiteX6" fmla="*/ 1722268 w 1722268"/>
                <a:gd name="connsiteY6" fmla="*/ 801955 h 801955"/>
                <a:gd name="connsiteX7" fmla="*/ 1515118 w 1722268"/>
                <a:gd name="connsiteY7" fmla="*/ 594805 h 801955"/>
                <a:gd name="connsiteX8" fmla="*/ 870010 w 1722268"/>
                <a:gd name="connsiteY8" fmla="*/ 594805 h 801955"/>
                <a:gd name="connsiteX9" fmla="*/ 870010 w 1722268"/>
                <a:gd name="connsiteY9" fmla="*/ 597768 h 801955"/>
                <a:gd name="connsiteX10" fmla="*/ 207150 w 1722268"/>
                <a:gd name="connsiteY10" fmla="*/ 597768 h 801955"/>
                <a:gd name="connsiteX11" fmla="*/ 0 w 1722268"/>
                <a:gd name="connsiteY11" fmla="*/ 390618 h 8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2268" h="801955">
                  <a:moveTo>
                    <a:pt x="0" y="0"/>
                  </a:moveTo>
                  <a:cubicBezTo>
                    <a:pt x="0" y="114406"/>
                    <a:pt x="92744" y="207150"/>
                    <a:pt x="207150" y="207150"/>
                  </a:cubicBezTo>
                  <a:lnTo>
                    <a:pt x="870010" y="207150"/>
                  </a:lnTo>
                  <a:lnTo>
                    <a:pt x="870010" y="204187"/>
                  </a:lnTo>
                  <a:lnTo>
                    <a:pt x="1515118" y="204187"/>
                  </a:lnTo>
                  <a:cubicBezTo>
                    <a:pt x="1629524" y="204187"/>
                    <a:pt x="1722268" y="296931"/>
                    <a:pt x="1722268" y="411337"/>
                  </a:cubicBezTo>
                  <a:lnTo>
                    <a:pt x="1722268" y="801955"/>
                  </a:lnTo>
                  <a:cubicBezTo>
                    <a:pt x="1722268" y="687549"/>
                    <a:pt x="1629524" y="594805"/>
                    <a:pt x="1515118" y="594805"/>
                  </a:cubicBezTo>
                  <a:lnTo>
                    <a:pt x="870010" y="594805"/>
                  </a:lnTo>
                  <a:lnTo>
                    <a:pt x="870010" y="597768"/>
                  </a:lnTo>
                  <a:lnTo>
                    <a:pt x="207150" y="597768"/>
                  </a:lnTo>
                  <a:cubicBezTo>
                    <a:pt x="92744" y="597768"/>
                    <a:pt x="0" y="505024"/>
                    <a:pt x="0" y="390618"/>
                  </a:cubicBezTo>
                  <a:close/>
                </a:path>
              </a:pathLst>
            </a:custGeom>
            <a:solidFill>
              <a:schemeClr val="tx2">
                <a:lumMod val="75000"/>
              </a:schemeClr>
            </a:solidFill>
            <a:ln w="63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Up Arrow 28"/>
          <p:cNvSpPr/>
          <p:nvPr/>
        </p:nvSpPr>
        <p:spPr>
          <a:xfrm flipH="1">
            <a:off x="4185819" y="3464419"/>
            <a:ext cx="909963" cy="3393581"/>
          </a:xfrm>
          <a:prstGeom prst="upArrow">
            <a:avLst>
              <a:gd name="adj1" fmla="val 68182"/>
              <a:gd name="adj2" fmla="val 50000"/>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795938" y="2397600"/>
            <a:ext cx="1413216" cy="1015663"/>
          </a:xfrm>
          <a:prstGeom prst="rect">
            <a:avLst/>
          </a:prstGeom>
          <a:noFill/>
        </p:spPr>
        <p:txBody>
          <a:bodyPr wrap="square" rtlCol="0">
            <a:spAutoFit/>
          </a:bodyPr>
          <a:lstStyle/>
          <a:p>
            <a:pPr algn="ctr"/>
            <a:r>
              <a:rPr lang="en-US" sz="2000" dirty="0"/>
              <a:t>Unzipping the zipped .csv files</a:t>
            </a:r>
          </a:p>
        </p:txBody>
      </p:sp>
      <p:sp>
        <p:nvSpPr>
          <p:cNvPr id="31" name="TextBox 30"/>
          <p:cNvSpPr txBox="1"/>
          <p:nvPr/>
        </p:nvSpPr>
        <p:spPr>
          <a:xfrm>
            <a:off x="2341970" y="2397600"/>
            <a:ext cx="1413216" cy="1015663"/>
          </a:xfrm>
          <a:prstGeom prst="rect">
            <a:avLst/>
          </a:prstGeom>
          <a:noFill/>
        </p:spPr>
        <p:txBody>
          <a:bodyPr wrap="square" rtlCol="0">
            <a:spAutoFit/>
          </a:bodyPr>
          <a:lstStyle/>
          <a:p>
            <a:pPr algn="ctr"/>
            <a:r>
              <a:rPr lang="en-US" sz="2000" dirty="0"/>
              <a:t>File too large for Excel</a:t>
            </a:r>
          </a:p>
        </p:txBody>
      </p:sp>
      <p:sp>
        <p:nvSpPr>
          <p:cNvPr id="32" name="TextBox 31"/>
          <p:cNvSpPr txBox="1"/>
          <p:nvPr/>
        </p:nvSpPr>
        <p:spPr>
          <a:xfrm>
            <a:off x="3888002" y="2397600"/>
            <a:ext cx="1413216" cy="1015663"/>
          </a:xfrm>
          <a:prstGeom prst="rect">
            <a:avLst/>
          </a:prstGeom>
          <a:noFill/>
        </p:spPr>
        <p:txBody>
          <a:bodyPr wrap="square" rtlCol="0">
            <a:spAutoFit/>
          </a:bodyPr>
          <a:lstStyle/>
          <a:p>
            <a:pPr algn="ctr"/>
            <a:r>
              <a:rPr lang="en-US" sz="2000" dirty="0"/>
              <a:t>Deleting extra columns</a:t>
            </a:r>
          </a:p>
        </p:txBody>
      </p:sp>
      <p:sp>
        <p:nvSpPr>
          <p:cNvPr id="33" name="TextBox 32"/>
          <p:cNvSpPr txBox="1"/>
          <p:nvPr/>
        </p:nvSpPr>
        <p:spPr>
          <a:xfrm>
            <a:off x="5434034" y="2397600"/>
            <a:ext cx="1413216" cy="1015663"/>
          </a:xfrm>
          <a:prstGeom prst="rect">
            <a:avLst/>
          </a:prstGeom>
          <a:noFill/>
        </p:spPr>
        <p:txBody>
          <a:bodyPr wrap="square" rtlCol="0">
            <a:spAutoFit/>
          </a:bodyPr>
          <a:lstStyle/>
          <a:p>
            <a:pPr algn="ctr"/>
            <a:r>
              <a:rPr lang="en-US" sz="2000" dirty="0"/>
              <a:t>Removing null values and blanks</a:t>
            </a:r>
          </a:p>
        </p:txBody>
      </p:sp>
      <p:sp>
        <p:nvSpPr>
          <p:cNvPr id="34" name="TextBox 33"/>
          <p:cNvSpPr txBox="1"/>
          <p:nvPr/>
        </p:nvSpPr>
        <p:spPr>
          <a:xfrm>
            <a:off x="6980065" y="2397600"/>
            <a:ext cx="1413216" cy="1015663"/>
          </a:xfrm>
          <a:prstGeom prst="rect">
            <a:avLst/>
          </a:prstGeom>
          <a:noFill/>
        </p:spPr>
        <p:txBody>
          <a:bodyPr wrap="square" rtlCol="0">
            <a:spAutoFit/>
          </a:bodyPr>
          <a:lstStyle/>
          <a:p>
            <a:pPr algn="ctr"/>
            <a:r>
              <a:rPr lang="en-US" sz="2000" dirty="0"/>
              <a:t>Carving out the right data</a:t>
            </a:r>
          </a:p>
        </p:txBody>
      </p:sp>
      <p:sp>
        <p:nvSpPr>
          <p:cNvPr id="35" name="TextBox 34"/>
          <p:cNvSpPr txBox="1"/>
          <p:nvPr/>
        </p:nvSpPr>
        <p:spPr>
          <a:xfrm>
            <a:off x="1256324" y="3894474"/>
            <a:ext cx="492443" cy="646331"/>
          </a:xfrm>
          <a:prstGeom prst="rect">
            <a:avLst/>
          </a:prstGeom>
          <a:noFill/>
        </p:spPr>
        <p:txBody>
          <a:bodyPr wrap="none" rtlCol="0">
            <a:spAutoFit/>
          </a:bodyPr>
          <a:lstStyle/>
          <a:p>
            <a:r>
              <a:rPr lang="en-US" sz="3600" dirty="0">
                <a:solidFill>
                  <a:schemeClr val="bg1"/>
                </a:solidFill>
                <a:latin typeface="Arial Black" panose="020B0A04020102020204" pitchFamily="34" charset="0"/>
              </a:rPr>
              <a:t>1</a:t>
            </a:r>
          </a:p>
        </p:txBody>
      </p:sp>
      <p:sp>
        <p:nvSpPr>
          <p:cNvPr id="36" name="TextBox 35"/>
          <p:cNvSpPr txBox="1"/>
          <p:nvPr/>
        </p:nvSpPr>
        <p:spPr>
          <a:xfrm>
            <a:off x="2813278" y="3894474"/>
            <a:ext cx="492443" cy="646331"/>
          </a:xfrm>
          <a:prstGeom prst="rect">
            <a:avLst/>
          </a:prstGeom>
          <a:noFill/>
        </p:spPr>
        <p:txBody>
          <a:bodyPr wrap="none" rtlCol="0">
            <a:spAutoFit/>
          </a:bodyPr>
          <a:lstStyle/>
          <a:p>
            <a:r>
              <a:rPr lang="en-US" sz="3600" dirty="0">
                <a:solidFill>
                  <a:schemeClr val="bg1"/>
                </a:solidFill>
                <a:latin typeface="Arial Black" panose="020B0A04020102020204" pitchFamily="34" charset="0"/>
              </a:rPr>
              <a:t>2</a:t>
            </a:r>
          </a:p>
        </p:txBody>
      </p:sp>
      <p:sp>
        <p:nvSpPr>
          <p:cNvPr id="37" name="TextBox 36"/>
          <p:cNvSpPr txBox="1"/>
          <p:nvPr/>
        </p:nvSpPr>
        <p:spPr>
          <a:xfrm>
            <a:off x="4370232" y="3894474"/>
            <a:ext cx="492443" cy="646331"/>
          </a:xfrm>
          <a:prstGeom prst="rect">
            <a:avLst/>
          </a:prstGeom>
          <a:noFill/>
        </p:spPr>
        <p:txBody>
          <a:bodyPr wrap="none" rtlCol="0">
            <a:spAutoFit/>
          </a:bodyPr>
          <a:lstStyle/>
          <a:p>
            <a:r>
              <a:rPr lang="en-US" sz="3600" dirty="0">
                <a:solidFill>
                  <a:schemeClr val="bg1"/>
                </a:solidFill>
                <a:latin typeface="Arial Black" panose="020B0A04020102020204" pitchFamily="34" charset="0"/>
              </a:rPr>
              <a:t>3</a:t>
            </a:r>
          </a:p>
        </p:txBody>
      </p:sp>
      <p:sp>
        <p:nvSpPr>
          <p:cNvPr id="38" name="TextBox 37"/>
          <p:cNvSpPr txBox="1"/>
          <p:nvPr/>
        </p:nvSpPr>
        <p:spPr>
          <a:xfrm>
            <a:off x="5927187" y="3894474"/>
            <a:ext cx="492443" cy="646331"/>
          </a:xfrm>
          <a:prstGeom prst="rect">
            <a:avLst/>
          </a:prstGeom>
          <a:noFill/>
        </p:spPr>
        <p:txBody>
          <a:bodyPr wrap="none" rtlCol="0">
            <a:spAutoFit/>
          </a:bodyPr>
          <a:lstStyle/>
          <a:p>
            <a:r>
              <a:rPr lang="en-US" sz="3600" dirty="0">
                <a:solidFill>
                  <a:schemeClr val="bg1"/>
                </a:solidFill>
                <a:latin typeface="Arial Black" panose="020B0A04020102020204" pitchFamily="34" charset="0"/>
              </a:rPr>
              <a:t>4</a:t>
            </a:r>
          </a:p>
        </p:txBody>
      </p:sp>
      <p:sp>
        <p:nvSpPr>
          <p:cNvPr id="39" name="TextBox 38"/>
          <p:cNvSpPr txBox="1"/>
          <p:nvPr/>
        </p:nvSpPr>
        <p:spPr>
          <a:xfrm>
            <a:off x="7484142" y="3894474"/>
            <a:ext cx="492443" cy="646331"/>
          </a:xfrm>
          <a:prstGeom prst="rect">
            <a:avLst/>
          </a:prstGeom>
          <a:noFill/>
        </p:spPr>
        <p:txBody>
          <a:bodyPr wrap="none" rtlCol="0">
            <a:spAutoFit/>
          </a:bodyPr>
          <a:lstStyle/>
          <a:p>
            <a:r>
              <a:rPr lang="en-US" sz="3600" dirty="0">
                <a:solidFill>
                  <a:schemeClr val="bg1"/>
                </a:solidFill>
                <a:latin typeface="Arial Black" panose="020B0A04020102020204" pitchFamily="34" charset="0"/>
              </a:rPr>
              <a:t>5</a:t>
            </a:r>
          </a:p>
        </p:txBody>
      </p:sp>
    </p:spTree>
    <p:extLst>
      <p:ext uri="{BB962C8B-B14F-4D97-AF65-F5344CB8AC3E}">
        <p14:creationId xmlns:p14="http://schemas.microsoft.com/office/powerpoint/2010/main" val="233437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EC6B-6467-4C08-B60D-CEBE025BB6AE}"/>
              </a:ext>
            </a:extLst>
          </p:cNvPr>
          <p:cNvSpPr>
            <a:spLocks noGrp="1"/>
          </p:cNvSpPr>
          <p:nvPr>
            <p:ph type="title"/>
          </p:nvPr>
        </p:nvSpPr>
        <p:spPr>
          <a:xfrm>
            <a:off x="457200" y="1066800"/>
            <a:ext cx="8229600" cy="304800"/>
          </a:xfrm>
        </p:spPr>
        <p:txBody>
          <a:bodyPr>
            <a:normAutofit fontScale="90000"/>
          </a:bodyPr>
          <a:lstStyle/>
          <a:p>
            <a:r>
              <a:rPr lang="en-US" dirty="0"/>
              <a:t>Exploratory Data Analysis – Data Wrangling</a:t>
            </a:r>
            <a:br>
              <a:rPr lang="en-US" dirty="0"/>
            </a:br>
            <a:endParaRPr lang="en-US" dirty="0"/>
          </a:p>
        </p:txBody>
      </p:sp>
      <p:pic>
        <p:nvPicPr>
          <p:cNvPr id="10" name="Content Placeholder 9">
            <a:extLst>
              <a:ext uri="{FF2B5EF4-FFF2-40B4-BE49-F238E27FC236}">
                <a16:creationId xmlns:a16="http://schemas.microsoft.com/office/drawing/2014/main" id="{2D22BA2F-3566-4A81-94FA-C547223E2DE9}"/>
              </a:ext>
            </a:extLst>
          </p:cNvPr>
          <p:cNvPicPr>
            <a:picLocks noGrp="1" noChangeAspect="1"/>
          </p:cNvPicPr>
          <p:nvPr>
            <p:ph idx="1"/>
          </p:nvPr>
        </p:nvPicPr>
        <p:blipFill>
          <a:blip r:embed="rId2"/>
          <a:stretch>
            <a:fillRect/>
          </a:stretch>
        </p:blipFill>
        <p:spPr>
          <a:xfrm>
            <a:off x="457200" y="1600200"/>
            <a:ext cx="8229600" cy="2201155"/>
          </a:xfrm>
        </p:spPr>
      </p:pic>
      <p:pic>
        <p:nvPicPr>
          <p:cNvPr id="12" name="Picture 11">
            <a:extLst>
              <a:ext uri="{FF2B5EF4-FFF2-40B4-BE49-F238E27FC236}">
                <a16:creationId xmlns:a16="http://schemas.microsoft.com/office/drawing/2014/main" id="{FC8D4CDA-5F50-4DCE-8DF3-BDB835C3631A}"/>
              </a:ext>
            </a:extLst>
          </p:cNvPr>
          <p:cNvPicPr>
            <a:picLocks noChangeAspect="1"/>
          </p:cNvPicPr>
          <p:nvPr/>
        </p:nvPicPr>
        <p:blipFill>
          <a:blip r:embed="rId3"/>
          <a:stretch>
            <a:fillRect/>
          </a:stretch>
        </p:blipFill>
        <p:spPr>
          <a:xfrm>
            <a:off x="457200" y="4019598"/>
            <a:ext cx="8229600" cy="2118857"/>
          </a:xfrm>
          <a:prstGeom prst="rect">
            <a:avLst/>
          </a:prstGeom>
        </p:spPr>
      </p:pic>
    </p:spTree>
    <p:extLst>
      <p:ext uri="{BB962C8B-B14F-4D97-AF65-F5344CB8AC3E}">
        <p14:creationId xmlns:p14="http://schemas.microsoft.com/office/powerpoint/2010/main" val="107766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8140"/>
            <a:ext cx="8229600" cy="914400"/>
          </a:xfrm>
        </p:spPr>
        <p:txBody>
          <a:bodyPr>
            <a:normAutofit fontScale="90000"/>
          </a:bodyPr>
          <a:lstStyle/>
          <a:p>
            <a:r>
              <a:rPr lang="en-US" dirty="0"/>
              <a:t>Exploratory Data Analysis – Data Wrangling</a:t>
            </a:r>
            <a:br>
              <a:rPr lang="en-US" dirty="0"/>
            </a:br>
            <a:endParaRPr lang="en-US" dirty="0"/>
          </a:p>
        </p:txBody>
      </p:sp>
      <p:grpSp>
        <p:nvGrpSpPr>
          <p:cNvPr id="3" name="Group 27"/>
          <p:cNvGrpSpPr/>
          <p:nvPr/>
        </p:nvGrpSpPr>
        <p:grpSpPr>
          <a:xfrm>
            <a:off x="517436" y="4885542"/>
            <a:ext cx="3355848" cy="762526"/>
            <a:chOff x="741886" y="5196438"/>
            <a:chExt cx="2743200" cy="762526"/>
          </a:xfrm>
        </p:grpSpPr>
        <p:sp>
          <p:nvSpPr>
            <p:cNvPr id="26" name="TextBox 25"/>
            <p:cNvSpPr txBox="1"/>
            <p:nvPr/>
          </p:nvSpPr>
          <p:spPr>
            <a:xfrm>
              <a:off x="741886" y="5558854"/>
              <a:ext cx="2743200" cy="400110"/>
            </a:xfrm>
            <a:prstGeom prst="rect">
              <a:avLst/>
            </a:prstGeom>
            <a:noFill/>
          </p:spPr>
          <p:txBody>
            <a:bodyPr wrap="square" rtlCol="0">
              <a:spAutoFit/>
            </a:bodyPr>
            <a:lstStyle/>
            <a:p>
              <a:pPr algn="ctr"/>
              <a:endParaRPr lang="en-US" sz="2000" dirty="0"/>
            </a:p>
          </p:txBody>
        </p:sp>
        <p:sp>
          <p:nvSpPr>
            <p:cNvPr id="27" name="TextBox 26"/>
            <p:cNvSpPr txBox="1"/>
            <p:nvPr/>
          </p:nvSpPr>
          <p:spPr>
            <a:xfrm>
              <a:off x="1359914" y="5196438"/>
              <a:ext cx="1882930" cy="400110"/>
            </a:xfrm>
            <a:prstGeom prst="rect">
              <a:avLst/>
            </a:prstGeom>
            <a:noFill/>
          </p:spPr>
          <p:txBody>
            <a:bodyPr wrap="none" rtlCol="0">
              <a:spAutoFit/>
            </a:bodyPr>
            <a:lstStyle/>
            <a:p>
              <a:r>
                <a:rPr lang="en-US" sz="2000" b="1" u="sng" dirty="0"/>
                <a:t>‘accepted…’ dataset</a:t>
              </a:r>
            </a:p>
          </p:txBody>
        </p:sp>
      </p:grpSp>
      <p:grpSp>
        <p:nvGrpSpPr>
          <p:cNvPr id="4" name="Group 28"/>
          <p:cNvGrpSpPr/>
          <p:nvPr/>
        </p:nvGrpSpPr>
        <p:grpSpPr>
          <a:xfrm>
            <a:off x="5230368" y="4885542"/>
            <a:ext cx="3355848" cy="791978"/>
            <a:chOff x="741886" y="5166986"/>
            <a:chExt cx="2743200" cy="791978"/>
          </a:xfrm>
        </p:grpSpPr>
        <p:sp>
          <p:nvSpPr>
            <p:cNvPr id="30" name="TextBox 29"/>
            <p:cNvSpPr txBox="1"/>
            <p:nvPr/>
          </p:nvSpPr>
          <p:spPr>
            <a:xfrm>
              <a:off x="741886" y="5558854"/>
              <a:ext cx="2743200" cy="400110"/>
            </a:xfrm>
            <a:prstGeom prst="rect">
              <a:avLst/>
            </a:prstGeom>
            <a:noFill/>
          </p:spPr>
          <p:txBody>
            <a:bodyPr wrap="square" rtlCol="0">
              <a:spAutoFit/>
            </a:bodyPr>
            <a:lstStyle/>
            <a:p>
              <a:pPr algn="ctr"/>
              <a:endParaRPr lang="en-US" sz="2000" dirty="0"/>
            </a:p>
          </p:txBody>
        </p:sp>
        <p:sp>
          <p:nvSpPr>
            <p:cNvPr id="31" name="TextBox 30"/>
            <p:cNvSpPr txBox="1"/>
            <p:nvPr/>
          </p:nvSpPr>
          <p:spPr>
            <a:xfrm>
              <a:off x="1178536" y="5166986"/>
              <a:ext cx="1817885" cy="400110"/>
            </a:xfrm>
            <a:prstGeom prst="rect">
              <a:avLst/>
            </a:prstGeom>
            <a:noFill/>
          </p:spPr>
          <p:txBody>
            <a:bodyPr wrap="none" rtlCol="0">
              <a:spAutoFit/>
            </a:bodyPr>
            <a:lstStyle/>
            <a:p>
              <a:r>
                <a:rPr lang="en-US" sz="2000" b="1" u="sng" dirty="0"/>
                <a:t>‘rejected…’ dataset</a:t>
              </a:r>
            </a:p>
          </p:txBody>
        </p:sp>
      </p:grpSp>
      <p:grpSp>
        <p:nvGrpSpPr>
          <p:cNvPr id="5" name="Group 34"/>
          <p:cNvGrpSpPr/>
          <p:nvPr/>
        </p:nvGrpSpPr>
        <p:grpSpPr>
          <a:xfrm>
            <a:off x="304504" y="1606681"/>
            <a:ext cx="4270159" cy="3213717"/>
            <a:chOff x="213064" y="1917577"/>
            <a:chExt cx="4270159" cy="3213717"/>
          </a:xfrm>
        </p:grpSpPr>
        <p:sp>
          <p:nvSpPr>
            <p:cNvPr id="22" name="Pentagon 21"/>
            <p:cNvSpPr/>
            <p:nvPr/>
          </p:nvSpPr>
          <p:spPr>
            <a:xfrm>
              <a:off x="213064" y="2626081"/>
              <a:ext cx="4270159" cy="1796709"/>
            </a:xfrm>
            <a:prstGeom prst="homePlat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539873" y="1917577"/>
              <a:ext cx="3213717" cy="3213717"/>
            </a:xfrm>
            <a:prstGeom prst="ellipse">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a:off x="690791" y="2057839"/>
              <a:ext cx="2921700" cy="2921699"/>
            </a:xfrm>
            <a:custGeom>
              <a:avLst/>
              <a:gdLst>
                <a:gd name="connsiteX0" fmla="*/ 1706880 w 3413760"/>
                <a:gd name="connsiteY0" fmla="*/ 0 h 3413760"/>
                <a:gd name="connsiteX1" fmla="*/ 3185081 w 3413760"/>
                <a:gd name="connsiteY1" fmla="*/ 853440 h 3413760"/>
                <a:gd name="connsiteX2" fmla="*/ 3185081 w 3413760"/>
                <a:gd name="connsiteY2" fmla="*/ 2560320 h 3413760"/>
                <a:gd name="connsiteX3" fmla="*/ 1706880 w 3413760"/>
                <a:gd name="connsiteY3" fmla="*/ 1706880 h 3413760"/>
                <a:gd name="connsiteX4" fmla="*/ 1706880 w 3413760"/>
                <a:gd name="connsiteY4" fmla="*/ 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1706880" y="0"/>
                  </a:moveTo>
                  <a:cubicBezTo>
                    <a:pt x="2316689" y="0"/>
                    <a:pt x="2880177" y="325329"/>
                    <a:pt x="3185081" y="853440"/>
                  </a:cubicBezTo>
                  <a:cubicBezTo>
                    <a:pt x="3489986" y="1381551"/>
                    <a:pt x="3489986" y="2032209"/>
                    <a:pt x="3185081" y="2560320"/>
                  </a:cubicBezTo>
                  <a:lnTo>
                    <a:pt x="1706880" y="1706880"/>
                  </a:lnTo>
                  <a:lnTo>
                    <a:pt x="1706880" y="0"/>
                  </a:ln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89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1748" tIns="675640" rIns="445212" bIns="1691640" numCol="1" spcCol="1270" anchor="ctr" anchorCtr="0">
              <a:noAutofit/>
            </a:bodyPr>
            <a:lstStyle/>
            <a:p>
              <a:pPr lvl="0" algn="ctr" defTabSz="1600200">
                <a:lnSpc>
                  <a:spcPct val="90000"/>
                </a:lnSpc>
                <a:spcBef>
                  <a:spcPct val="0"/>
                </a:spcBef>
                <a:spcAft>
                  <a:spcPct val="35000"/>
                </a:spcAft>
              </a:pPr>
              <a:endParaRPr lang="en-US" sz="3600" kern="1200" dirty="0"/>
            </a:p>
          </p:txBody>
        </p:sp>
        <p:sp>
          <p:nvSpPr>
            <p:cNvPr id="7" name="Freeform 6"/>
            <p:cNvSpPr/>
            <p:nvPr/>
          </p:nvSpPr>
          <p:spPr>
            <a:xfrm>
              <a:off x="690791" y="2057839"/>
              <a:ext cx="2921700" cy="2921699"/>
            </a:xfrm>
            <a:custGeom>
              <a:avLst/>
              <a:gdLst>
                <a:gd name="connsiteX0" fmla="*/ 3185081 w 3413760"/>
                <a:gd name="connsiteY0" fmla="*/ 2560320 h 3413760"/>
                <a:gd name="connsiteX1" fmla="*/ 1706880 w 3413760"/>
                <a:gd name="connsiteY1" fmla="*/ 3413760 h 3413760"/>
                <a:gd name="connsiteX2" fmla="*/ 228679 w 3413760"/>
                <a:gd name="connsiteY2" fmla="*/ 2560320 h 3413760"/>
                <a:gd name="connsiteX3" fmla="*/ 1706880 w 3413760"/>
                <a:gd name="connsiteY3" fmla="*/ 1706880 h 3413760"/>
                <a:gd name="connsiteX4" fmla="*/ 3185081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3185081" y="2560320"/>
                  </a:moveTo>
                  <a:cubicBezTo>
                    <a:pt x="2880176" y="3088431"/>
                    <a:pt x="2316689" y="3413760"/>
                    <a:pt x="1706880" y="3413760"/>
                  </a:cubicBezTo>
                  <a:cubicBezTo>
                    <a:pt x="1097071" y="3413760"/>
                    <a:pt x="533583" y="3088431"/>
                    <a:pt x="228679" y="2560320"/>
                  </a:cubicBezTo>
                  <a:lnTo>
                    <a:pt x="1706880" y="1706880"/>
                  </a:lnTo>
                  <a:lnTo>
                    <a:pt x="3185081" y="256032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54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6950" tIns="2216151" rIns="996950" bIns="265429" numCol="1" spcCol="1270" anchor="ctr" anchorCtr="0">
              <a:noAutofit/>
            </a:bodyPr>
            <a:lstStyle/>
            <a:p>
              <a:pPr lvl="0" algn="ctr" defTabSz="2178050">
                <a:lnSpc>
                  <a:spcPct val="90000"/>
                </a:lnSpc>
                <a:spcBef>
                  <a:spcPct val="0"/>
                </a:spcBef>
                <a:spcAft>
                  <a:spcPct val="35000"/>
                </a:spcAft>
              </a:pPr>
              <a:endParaRPr lang="en-US" sz="4900" kern="1200" dirty="0"/>
            </a:p>
          </p:txBody>
        </p:sp>
        <p:sp>
          <p:nvSpPr>
            <p:cNvPr id="8" name="Freeform 7"/>
            <p:cNvSpPr/>
            <p:nvPr/>
          </p:nvSpPr>
          <p:spPr>
            <a:xfrm>
              <a:off x="690791" y="2057839"/>
              <a:ext cx="2921700" cy="2921699"/>
            </a:xfrm>
            <a:custGeom>
              <a:avLst/>
              <a:gdLst>
                <a:gd name="connsiteX0" fmla="*/ 228679 w 3413760"/>
                <a:gd name="connsiteY0" fmla="*/ 2560320 h 3413760"/>
                <a:gd name="connsiteX1" fmla="*/ 228679 w 3413760"/>
                <a:gd name="connsiteY1" fmla="*/ 853440 h 3413760"/>
                <a:gd name="connsiteX2" fmla="*/ 1706880 w 3413760"/>
                <a:gd name="connsiteY2" fmla="*/ 0 h 3413760"/>
                <a:gd name="connsiteX3" fmla="*/ 1706880 w 3413760"/>
                <a:gd name="connsiteY3" fmla="*/ 1706880 h 3413760"/>
                <a:gd name="connsiteX4" fmla="*/ 228679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228679" y="2560320"/>
                  </a:moveTo>
                  <a:cubicBezTo>
                    <a:pt x="-76226" y="2032209"/>
                    <a:pt x="-76226" y="1381551"/>
                    <a:pt x="228679" y="853440"/>
                  </a:cubicBezTo>
                  <a:cubicBezTo>
                    <a:pt x="533584" y="325329"/>
                    <a:pt x="1097071" y="0"/>
                    <a:pt x="1706880" y="0"/>
                  </a:cubicBezTo>
                  <a:lnTo>
                    <a:pt x="1706880" y="1706880"/>
                  </a:lnTo>
                  <a:lnTo>
                    <a:pt x="228679" y="256032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35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716281" rIns="1935480" bIns="1650999" numCol="1" spcCol="1270" anchor="ctr" anchorCtr="0">
              <a:noAutofit/>
            </a:bodyPr>
            <a:lstStyle/>
            <a:p>
              <a:pPr lvl="0" algn="ctr" defTabSz="1600200">
                <a:lnSpc>
                  <a:spcPct val="90000"/>
                </a:lnSpc>
                <a:spcBef>
                  <a:spcPct val="0"/>
                </a:spcBef>
                <a:spcAft>
                  <a:spcPct val="35000"/>
                </a:spcAft>
              </a:pPr>
              <a:endParaRPr lang="en-US" sz="3600" kern="1200" dirty="0"/>
            </a:p>
          </p:txBody>
        </p:sp>
        <p:sp>
          <p:nvSpPr>
            <p:cNvPr id="12" name="TextBox 11"/>
            <p:cNvSpPr txBox="1"/>
            <p:nvPr/>
          </p:nvSpPr>
          <p:spPr>
            <a:xfrm>
              <a:off x="1356360" y="3822856"/>
              <a:ext cx="1523999" cy="1015663"/>
            </a:xfrm>
            <a:prstGeom prst="rect">
              <a:avLst/>
            </a:prstGeom>
            <a:noFill/>
          </p:spPr>
          <p:txBody>
            <a:bodyPr wrap="square" rtlCol="0">
              <a:spAutoFit/>
            </a:bodyPr>
            <a:lstStyle/>
            <a:p>
              <a:pPr algn="ctr"/>
              <a:r>
                <a:rPr lang="en-US" sz="2000" dirty="0">
                  <a:solidFill>
                    <a:schemeClr val="bg1"/>
                  </a:solidFill>
                </a:rPr>
                <a:t>fico-range_(low and high)</a:t>
              </a:r>
            </a:p>
          </p:txBody>
        </p:sp>
        <p:sp>
          <p:nvSpPr>
            <p:cNvPr id="32" name="Oval 31"/>
            <p:cNvSpPr/>
            <p:nvPr/>
          </p:nvSpPr>
          <p:spPr>
            <a:xfrm>
              <a:off x="1189607" y="2106602"/>
              <a:ext cx="2006353" cy="1564497"/>
            </a:xfrm>
            <a:prstGeom prst="ellipse">
              <a:avLst/>
            </a:prstGeom>
            <a:gradFill flip="none" rotWithShape="1">
              <a:gsLst>
                <a:gs pos="0">
                  <a:schemeClr val="bg1">
                    <a:alpha val="0"/>
                  </a:schemeClr>
                </a:gs>
                <a:gs pos="50000">
                  <a:schemeClr val="bg1">
                    <a:alpha val="12000"/>
                  </a:schemeClr>
                </a:gs>
                <a:gs pos="100000">
                  <a:schemeClr val="bg1">
                    <a:alpha val="6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192783" y="2764635"/>
              <a:ext cx="1331651" cy="400110"/>
            </a:xfrm>
            <a:prstGeom prst="rect">
              <a:avLst/>
            </a:prstGeom>
            <a:noFill/>
          </p:spPr>
          <p:txBody>
            <a:bodyPr wrap="square" rtlCol="0">
              <a:spAutoFit/>
            </a:bodyPr>
            <a:lstStyle/>
            <a:p>
              <a:r>
                <a:rPr lang="en-US" sz="2000" dirty="0">
                  <a:solidFill>
                    <a:schemeClr val="bg1"/>
                  </a:solidFill>
                </a:rPr>
                <a:t>addr_state</a:t>
              </a:r>
            </a:p>
          </p:txBody>
        </p:sp>
        <p:sp>
          <p:nvSpPr>
            <p:cNvPr id="11" name="TextBox 10"/>
            <p:cNvSpPr txBox="1"/>
            <p:nvPr/>
          </p:nvSpPr>
          <p:spPr>
            <a:xfrm>
              <a:off x="781835" y="2810802"/>
              <a:ext cx="1331651" cy="400110"/>
            </a:xfrm>
            <a:prstGeom prst="rect">
              <a:avLst/>
            </a:prstGeom>
            <a:noFill/>
          </p:spPr>
          <p:txBody>
            <a:bodyPr wrap="square" rtlCol="0">
              <a:spAutoFit/>
            </a:bodyPr>
            <a:lstStyle/>
            <a:p>
              <a:pPr algn="ctr"/>
              <a:r>
                <a:rPr lang="en-US" sz="2000" dirty="0">
                  <a:solidFill>
                    <a:schemeClr val="bg1"/>
                  </a:solidFill>
                </a:rPr>
                <a:t>DTI</a:t>
              </a:r>
            </a:p>
          </p:txBody>
        </p:sp>
      </p:grpSp>
      <p:grpSp>
        <p:nvGrpSpPr>
          <p:cNvPr id="13" name="Group 33"/>
          <p:cNvGrpSpPr/>
          <p:nvPr/>
        </p:nvGrpSpPr>
        <p:grpSpPr>
          <a:xfrm>
            <a:off x="4574663" y="1606681"/>
            <a:ext cx="4270159" cy="3213717"/>
            <a:chOff x="4483223" y="1917577"/>
            <a:chExt cx="4270159" cy="3213717"/>
          </a:xfrm>
        </p:grpSpPr>
        <p:sp>
          <p:nvSpPr>
            <p:cNvPr id="23" name="Pentagon 22"/>
            <p:cNvSpPr/>
            <p:nvPr/>
          </p:nvSpPr>
          <p:spPr>
            <a:xfrm flipH="1">
              <a:off x="4483223" y="2626081"/>
              <a:ext cx="4270159" cy="1796709"/>
            </a:xfrm>
            <a:prstGeom prst="homePlat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212856" y="1917577"/>
              <a:ext cx="3213717" cy="3213717"/>
            </a:xfrm>
            <a:prstGeom prst="ellipse">
              <a:avLst/>
            </a:prstGeom>
            <a:solidFill>
              <a:schemeClr val="tx1">
                <a:lumMod val="65000"/>
                <a:lumOff val="3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a:xfrm>
              <a:off x="5363774" y="2057839"/>
              <a:ext cx="2921700" cy="2921699"/>
            </a:xfrm>
            <a:custGeom>
              <a:avLst/>
              <a:gdLst>
                <a:gd name="connsiteX0" fmla="*/ 1706880 w 3413760"/>
                <a:gd name="connsiteY0" fmla="*/ 0 h 3413760"/>
                <a:gd name="connsiteX1" fmla="*/ 3185081 w 3413760"/>
                <a:gd name="connsiteY1" fmla="*/ 853440 h 3413760"/>
                <a:gd name="connsiteX2" fmla="*/ 3185081 w 3413760"/>
                <a:gd name="connsiteY2" fmla="*/ 2560320 h 3413760"/>
                <a:gd name="connsiteX3" fmla="*/ 1706880 w 3413760"/>
                <a:gd name="connsiteY3" fmla="*/ 1706880 h 3413760"/>
                <a:gd name="connsiteX4" fmla="*/ 1706880 w 3413760"/>
                <a:gd name="connsiteY4" fmla="*/ 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1706880" y="0"/>
                  </a:moveTo>
                  <a:cubicBezTo>
                    <a:pt x="2316689" y="0"/>
                    <a:pt x="2880177" y="325329"/>
                    <a:pt x="3185081" y="853440"/>
                  </a:cubicBezTo>
                  <a:cubicBezTo>
                    <a:pt x="3489986" y="1381551"/>
                    <a:pt x="3489986" y="2032209"/>
                    <a:pt x="3185081" y="2560320"/>
                  </a:cubicBezTo>
                  <a:lnTo>
                    <a:pt x="1706880" y="1706880"/>
                  </a:lnTo>
                  <a:lnTo>
                    <a:pt x="1706880" y="0"/>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89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1748" tIns="675640" rIns="445212" bIns="1691640" numCol="1" spcCol="1270" anchor="ctr" anchorCtr="0">
              <a:noAutofit/>
            </a:bodyPr>
            <a:lstStyle/>
            <a:p>
              <a:pPr lvl="0" algn="ctr" defTabSz="1600200">
                <a:lnSpc>
                  <a:spcPct val="90000"/>
                </a:lnSpc>
                <a:spcBef>
                  <a:spcPct val="0"/>
                </a:spcBef>
                <a:spcAft>
                  <a:spcPct val="35000"/>
                </a:spcAft>
              </a:pPr>
              <a:endParaRPr lang="en-US" sz="3600" kern="1200" dirty="0"/>
            </a:p>
          </p:txBody>
        </p:sp>
        <p:sp>
          <p:nvSpPr>
            <p:cNvPr id="17" name="Freeform 16"/>
            <p:cNvSpPr/>
            <p:nvPr/>
          </p:nvSpPr>
          <p:spPr>
            <a:xfrm>
              <a:off x="5363774" y="2057839"/>
              <a:ext cx="2921700" cy="2921699"/>
            </a:xfrm>
            <a:custGeom>
              <a:avLst/>
              <a:gdLst>
                <a:gd name="connsiteX0" fmla="*/ 3185081 w 3413760"/>
                <a:gd name="connsiteY0" fmla="*/ 2560320 h 3413760"/>
                <a:gd name="connsiteX1" fmla="*/ 1706880 w 3413760"/>
                <a:gd name="connsiteY1" fmla="*/ 3413760 h 3413760"/>
                <a:gd name="connsiteX2" fmla="*/ 228679 w 3413760"/>
                <a:gd name="connsiteY2" fmla="*/ 2560320 h 3413760"/>
                <a:gd name="connsiteX3" fmla="*/ 1706880 w 3413760"/>
                <a:gd name="connsiteY3" fmla="*/ 1706880 h 3413760"/>
                <a:gd name="connsiteX4" fmla="*/ 3185081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3185081" y="2560320"/>
                  </a:moveTo>
                  <a:cubicBezTo>
                    <a:pt x="2880176" y="3088431"/>
                    <a:pt x="2316689" y="3413760"/>
                    <a:pt x="1706880" y="3413760"/>
                  </a:cubicBezTo>
                  <a:cubicBezTo>
                    <a:pt x="1097071" y="3413760"/>
                    <a:pt x="533583" y="3088431"/>
                    <a:pt x="228679" y="2560320"/>
                  </a:cubicBezTo>
                  <a:lnTo>
                    <a:pt x="1706880" y="1706880"/>
                  </a:lnTo>
                  <a:lnTo>
                    <a:pt x="3185081" y="2560320"/>
                  </a:lnTo>
                  <a:close/>
                </a:path>
              </a:pathLst>
            </a:custGeom>
            <a:gradFill flip="none" rotWithShape="1">
              <a:gsLst>
                <a:gs pos="0">
                  <a:srgbClr val="C89800">
                    <a:shade val="30000"/>
                    <a:satMod val="115000"/>
                  </a:srgbClr>
                </a:gs>
                <a:gs pos="50000">
                  <a:srgbClr val="C89800">
                    <a:shade val="67500"/>
                    <a:satMod val="115000"/>
                  </a:srgbClr>
                </a:gs>
                <a:gs pos="100000">
                  <a:srgbClr val="C89800">
                    <a:shade val="100000"/>
                    <a:satMod val="115000"/>
                  </a:srgbClr>
                </a:gs>
              </a:gsLst>
              <a:lin ang="54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6950" tIns="2216151" rIns="996950" bIns="265429" numCol="1" spcCol="1270" anchor="ctr" anchorCtr="0">
              <a:noAutofit/>
            </a:bodyPr>
            <a:lstStyle/>
            <a:p>
              <a:pPr lvl="0" algn="ctr" defTabSz="2178050">
                <a:lnSpc>
                  <a:spcPct val="90000"/>
                </a:lnSpc>
                <a:spcBef>
                  <a:spcPct val="0"/>
                </a:spcBef>
                <a:spcAft>
                  <a:spcPct val="35000"/>
                </a:spcAft>
              </a:pPr>
              <a:endParaRPr lang="en-US" sz="4900" kern="1200" dirty="0"/>
            </a:p>
          </p:txBody>
        </p:sp>
        <p:sp>
          <p:nvSpPr>
            <p:cNvPr id="18" name="Freeform 17"/>
            <p:cNvSpPr/>
            <p:nvPr/>
          </p:nvSpPr>
          <p:spPr>
            <a:xfrm>
              <a:off x="5363774" y="2057839"/>
              <a:ext cx="2921700" cy="2921699"/>
            </a:xfrm>
            <a:custGeom>
              <a:avLst/>
              <a:gdLst>
                <a:gd name="connsiteX0" fmla="*/ 228679 w 3413760"/>
                <a:gd name="connsiteY0" fmla="*/ 2560320 h 3413760"/>
                <a:gd name="connsiteX1" fmla="*/ 228679 w 3413760"/>
                <a:gd name="connsiteY1" fmla="*/ 853440 h 3413760"/>
                <a:gd name="connsiteX2" fmla="*/ 1706880 w 3413760"/>
                <a:gd name="connsiteY2" fmla="*/ 0 h 3413760"/>
                <a:gd name="connsiteX3" fmla="*/ 1706880 w 3413760"/>
                <a:gd name="connsiteY3" fmla="*/ 1706880 h 3413760"/>
                <a:gd name="connsiteX4" fmla="*/ 228679 w 3413760"/>
                <a:gd name="connsiteY4" fmla="*/ 2560320 h 341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760" h="3413760">
                  <a:moveTo>
                    <a:pt x="228679" y="2560320"/>
                  </a:moveTo>
                  <a:cubicBezTo>
                    <a:pt x="-76226" y="2032209"/>
                    <a:pt x="-76226" y="1381551"/>
                    <a:pt x="228679" y="853440"/>
                  </a:cubicBezTo>
                  <a:cubicBezTo>
                    <a:pt x="533584" y="325329"/>
                    <a:pt x="1097071" y="0"/>
                    <a:pt x="1706880" y="0"/>
                  </a:cubicBezTo>
                  <a:lnTo>
                    <a:pt x="1706880" y="1706880"/>
                  </a:lnTo>
                  <a:lnTo>
                    <a:pt x="228679" y="2560320"/>
                  </a:lnTo>
                  <a:close/>
                </a:path>
              </a:pathLst>
            </a:cu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3500000" scaled="1"/>
              <a:tileRect/>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1480" tIns="716281" rIns="1935480" bIns="1650999" numCol="1" spcCol="1270" anchor="ctr" anchorCtr="0">
              <a:noAutofit/>
            </a:bodyPr>
            <a:lstStyle/>
            <a:p>
              <a:pPr lvl="0" algn="ctr" defTabSz="1600200">
                <a:lnSpc>
                  <a:spcPct val="90000"/>
                </a:lnSpc>
                <a:spcBef>
                  <a:spcPct val="0"/>
                </a:spcBef>
                <a:spcAft>
                  <a:spcPct val="35000"/>
                </a:spcAft>
              </a:pPr>
              <a:endParaRPr lang="en-US" sz="3600" kern="1200" dirty="0"/>
            </a:p>
          </p:txBody>
        </p:sp>
        <p:sp>
          <p:nvSpPr>
            <p:cNvPr id="21" name="TextBox 20"/>
            <p:cNvSpPr txBox="1"/>
            <p:nvPr/>
          </p:nvSpPr>
          <p:spPr>
            <a:xfrm>
              <a:off x="6151026" y="4117276"/>
              <a:ext cx="1331651" cy="400110"/>
            </a:xfrm>
            <a:prstGeom prst="rect">
              <a:avLst/>
            </a:prstGeom>
            <a:noFill/>
          </p:spPr>
          <p:txBody>
            <a:bodyPr wrap="square" rtlCol="0">
              <a:spAutoFit/>
            </a:bodyPr>
            <a:lstStyle/>
            <a:p>
              <a:pPr algn="ctr"/>
              <a:r>
                <a:rPr lang="en-US" sz="2000" dirty="0">
                  <a:solidFill>
                    <a:schemeClr val="bg1"/>
                  </a:solidFill>
                </a:rPr>
                <a:t>Risk Score</a:t>
              </a:r>
            </a:p>
          </p:txBody>
        </p:sp>
        <p:sp>
          <p:nvSpPr>
            <p:cNvPr id="33" name="Oval 32"/>
            <p:cNvSpPr/>
            <p:nvPr/>
          </p:nvSpPr>
          <p:spPr>
            <a:xfrm>
              <a:off x="5827530" y="2077151"/>
              <a:ext cx="2006353" cy="1564497"/>
            </a:xfrm>
            <a:prstGeom prst="ellipse">
              <a:avLst/>
            </a:prstGeom>
            <a:gradFill flip="none" rotWithShape="1">
              <a:gsLst>
                <a:gs pos="0">
                  <a:schemeClr val="bg1">
                    <a:alpha val="0"/>
                  </a:schemeClr>
                </a:gs>
                <a:gs pos="50000">
                  <a:schemeClr val="bg1">
                    <a:alpha val="12000"/>
                  </a:schemeClr>
                </a:gs>
                <a:gs pos="100000">
                  <a:schemeClr val="bg1">
                    <a:alpha val="6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953823" y="2810802"/>
              <a:ext cx="1331651" cy="400110"/>
            </a:xfrm>
            <a:prstGeom prst="rect">
              <a:avLst/>
            </a:prstGeom>
            <a:noFill/>
          </p:spPr>
          <p:txBody>
            <a:bodyPr wrap="square" rtlCol="0">
              <a:spAutoFit/>
            </a:bodyPr>
            <a:lstStyle/>
            <a:p>
              <a:r>
                <a:rPr lang="en-US" sz="2000" dirty="0">
                  <a:solidFill>
                    <a:schemeClr val="bg1"/>
                  </a:solidFill>
                </a:rPr>
                <a:t>State</a:t>
              </a:r>
            </a:p>
          </p:txBody>
        </p:sp>
        <p:sp>
          <p:nvSpPr>
            <p:cNvPr id="20" name="TextBox 19"/>
            <p:cNvSpPr txBox="1"/>
            <p:nvPr/>
          </p:nvSpPr>
          <p:spPr>
            <a:xfrm>
              <a:off x="5453385" y="2699241"/>
              <a:ext cx="1331651" cy="1015663"/>
            </a:xfrm>
            <a:prstGeom prst="rect">
              <a:avLst/>
            </a:prstGeom>
            <a:noFill/>
          </p:spPr>
          <p:txBody>
            <a:bodyPr wrap="square" rtlCol="0">
              <a:spAutoFit/>
            </a:bodyPr>
            <a:lstStyle/>
            <a:p>
              <a:pPr algn="ctr"/>
              <a:r>
                <a:rPr lang="en-US" sz="2000" dirty="0">
                  <a:solidFill>
                    <a:schemeClr val="bg1"/>
                  </a:solidFill>
                </a:rPr>
                <a:t>Debt-to-Income-Ratio</a:t>
              </a:r>
            </a:p>
          </p:txBody>
        </p:sp>
      </p:grpSp>
    </p:spTree>
    <p:extLst>
      <p:ext uri="{BB962C8B-B14F-4D97-AF65-F5344CB8AC3E}">
        <p14:creationId xmlns:p14="http://schemas.microsoft.com/office/powerpoint/2010/main" val="2756527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b44e663bd468ed97ce8eaafb5ef46aa90474a9d"/>
  <p:tag name="ISPRING_RESOURCE_PATHS_HASH_PRESENTER" val="3de521dfa7edaa2922e05ad211e9a81ac5c9d0d"/>
</p:tagLst>
</file>

<file path=ppt/theme/theme1.xml><?xml version="1.0" encoding="utf-8"?>
<a:theme xmlns:a="http://schemas.openxmlformats.org/drawingml/2006/main" name="Office Them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powerpoint-risk-financial-analysis-template.potx" id="{0F85FC58-BDA2-4760-B256-402D0EA49E4C}" vid="{344C76C3-A808-4ADD-8969-C3CBEC85D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1-powerpoint-risk-financial-analysis-template</Template>
  <TotalTime>9459</TotalTime>
  <Words>656</Words>
  <Application>Microsoft Office PowerPoint</Application>
  <PresentationFormat>On-screen Show (4:3)</PresentationFormat>
  <Paragraphs>93</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Franklin Gothic Medium Cond</vt:lpstr>
      <vt:lpstr>Inter</vt:lpstr>
      <vt:lpstr>Office Theme</vt:lpstr>
      <vt:lpstr>Risk Analysis of Lending Club’s Loan Offerings</vt:lpstr>
      <vt:lpstr>Agenda</vt:lpstr>
      <vt:lpstr>What is the Lending Club </vt:lpstr>
      <vt:lpstr>Purpose</vt:lpstr>
      <vt:lpstr>Background</vt:lpstr>
      <vt:lpstr>Dataset</vt:lpstr>
      <vt:lpstr>Exploratory Data Analysis – The Journey</vt:lpstr>
      <vt:lpstr>Exploratory Data Analysis – Data Wrangling </vt:lpstr>
      <vt:lpstr>Exploratory Data Analysis – Data Wrangling </vt:lpstr>
      <vt:lpstr>Exploratory Data Analysis – Data Wrangling </vt:lpstr>
      <vt:lpstr>Exploratory Data Analysis – Descriptive Statistics </vt:lpstr>
      <vt:lpstr>Data Snapshot - Loan approvals from 2015 to 2016 </vt:lpstr>
      <vt:lpstr>Possible Opportunity for Increased Productivity – FICO Risk Score </vt:lpstr>
      <vt:lpstr>Possible Opportunity for Increased Productivity – FICO Risk Score </vt:lpstr>
      <vt:lpstr>Possible Opportunity for Increased Productivity – Regional Markets </vt:lpstr>
      <vt:lpstr>Possible Opportunity for Increased Productivity – Regional Markets </vt:lpstr>
      <vt:lpstr>Possible Opportunity for Increased Productivity – Regional Markets </vt:lpstr>
      <vt:lpstr>Possible Opportunity for Increased Productivity – Employment Length </vt:lpstr>
      <vt:lpstr>Possible Opportunity for Increased Productivity – Employment Length </vt:lpstr>
      <vt:lpstr>Summary</vt:lpstr>
      <vt:lpstr>Questions</vt:lpstr>
      <vt:lpstr>Trend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 Slide Deck</dc:title>
  <dc:creator>James Rogers</dc:creator>
  <cp:lastModifiedBy>James Rogers</cp:lastModifiedBy>
  <cp:revision>24</cp:revision>
  <dcterms:created xsi:type="dcterms:W3CDTF">2021-07-16T04:04:03Z</dcterms:created>
  <dcterms:modified xsi:type="dcterms:W3CDTF">2021-12-16T14:54:45Z</dcterms:modified>
</cp:coreProperties>
</file>